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  <p:sldMasterId id="2147483930" r:id="rId2"/>
  </p:sldMasterIdLst>
  <p:notesMasterIdLst>
    <p:notesMasterId r:id="rId94"/>
  </p:notesMasterIdLst>
  <p:sldIdLst>
    <p:sldId id="256" r:id="rId3"/>
    <p:sldId id="257" r:id="rId4"/>
    <p:sldId id="1574" r:id="rId5"/>
    <p:sldId id="266" r:id="rId6"/>
    <p:sldId id="300" r:id="rId7"/>
    <p:sldId id="270" r:id="rId8"/>
    <p:sldId id="267" r:id="rId9"/>
    <p:sldId id="268" r:id="rId10"/>
    <p:sldId id="271" r:id="rId11"/>
    <p:sldId id="269" r:id="rId12"/>
    <p:sldId id="301" r:id="rId13"/>
    <p:sldId id="259" r:id="rId14"/>
    <p:sldId id="298" r:id="rId15"/>
    <p:sldId id="293" r:id="rId16"/>
    <p:sldId id="299" r:id="rId17"/>
    <p:sldId id="258" r:id="rId18"/>
    <p:sldId id="261" r:id="rId19"/>
    <p:sldId id="272" r:id="rId20"/>
    <p:sldId id="262" r:id="rId21"/>
    <p:sldId id="263" r:id="rId22"/>
    <p:sldId id="274" r:id="rId23"/>
    <p:sldId id="275" r:id="rId24"/>
    <p:sldId id="264" r:id="rId25"/>
    <p:sldId id="273" r:id="rId26"/>
    <p:sldId id="265" r:id="rId27"/>
    <p:sldId id="294" r:id="rId28"/>
    <p:sldId id="295" r:id="rId29"/>
    <p:sldId id="284" r:id="rId30"/>
    <p:sldId id="279" r:id="rId31"/>
    <p:sldId id="289" r:id="rId32"/>
    <p:sldId id="313" r:id="rId33"/>
    <p:sldId id="281" r:id="rId34"/>
    <p:sldId id="314" r:id="rId35"/>
    <p:sldId id="317" r:id="rId36"/>
    <p:sldId id="319" r:id="rId37"/>
    <p:sldId id="320" r:id="rId38"/>
    <p:sldId id="318" r:id="rId39"/>
    <p:sldId id="283" r:id="rId40"/>
    <p:sldId id="315" r:id="rId41"/>
    <p:sldId id="316" r:id="rId42"/>
    <p:sldId id="282" r:id="rId43"/>
    <p:sldId id="276" r:id="rId44"/>
    <p:sldId id="302" r:id="rId45"/>
    <p:sldId id="303" r:id="rId46"/>
    <p:sldId id="305" r:id="rId47"/>
    <p:sldId id="277" r:id="rId48"/>
    <p:sldId id="306" r:id="rId49"/>
    <p:sldId id="321" r:id="rId50"/>
    <p:sldId id="322" r:id="rId51"/>
    <p:sldId id="307" r:id="rId52"/>
    <p:sldId id="308" r:id="rId53"/>
    <p:sldId id="309" r:id="rId54"/>
    <p:sldId id="312" r:id="rId55"/>
    <p:sldId id="278" r:id="rId56"/>
    <p:sldId id="285" r:id="rId57"/>
    <p:sldId id="1571" r:id="rId58"/>
    <p:sldId id="1570" r:id="rId59"/>
    <p:sldId id="296" r:id="rId60"/>
    <p:sldId id="297" r:id="rId61"/>
    <p:sldId id="335" r:id="rId62"/>
    <p:sldId id="290" r:id="rId63"/>
    <p:sldId id="287" r:id="rId64"/>
    <p:sldId id="1536" r:id="rId65"/>
    <p:sldId id="1537" r:id="rId66"/>
    <p:sldId id="1572" r:id="rId67"/>
    <p:sldId id="1538" r:id="rId68"/>
    <p:sldId id="1539" r:id="rId69"/>
    <p:sldId id="1545" r:id="rId70"/>
    <p:sldId id="1552" r:id="rId71"/>
    <p:sldId id="1546" r:id="rId72"/>
    <p:sldId id="1547" r:id="rId73"/>
    <p:sldId id="1549" r:id="rId74"/>
    <p:sldId id="1550" r:id="rId75"/>
    <p:sldId id="1548" r:id="rId76"/>
    <p:sldId id="291" r:id="rId77"/>
    <p:sldId id="336" r:id="rId78"/>
    <p:sldId id="1554" r:id="rId79"/>
    <p:sldId id="1556" r:id="rId80"/>
    <p:sldId id="1561" r:id="rId81"/>
    <p:sldId id="1551" r:id="rId82"/>
    <p:sldId id="1568" r:id="rId83"/>
    <p:sldId id="1555" r:id="rId84"/>
    <p:sldId id="1564" r:id="rId85"/>
    <p:sldId id="1569" r:id="rId86"/>
    <p:sldId id="1558" r:id="rId87"/>
    <p:sldId id="1553" r:id="rId88"/>
    <p:sldId id="1563" r:id="rId89"/>
    <p:sldId id="1562" r:id="rId90"/>
    <p:sldId id="1573" r:id="rId91"/>
    <p:sldId id="288" r:id="rId92"/>
    <p:sldId id="292" r:id="rId9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9839" autoAdjust="0"/>
  </p:normalViewPr>
  <p:slideViewPr>
    <p:cSldViewPr>
      <p:cViewPr varScale="1">
        <p:scale>
          <a:sx n="89" d="100"/>
          <a:sy n="89" d="100"/>
        </p:scale>
        <p:origin x="16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255FC-913A-409B-A950-808889D242E1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48B25-970B-457E-BB1C-34B3AB6EE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18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3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9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48B25-970B-457E-BB1C-34B3AB6EE7B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621792" y="594360"/>
            <a:ext cx="7790688" cy="5788152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scene3d>
            <a:camera prst="orthographicFront"/>
            <a:lightRig rig="soft" dir="t">
              <a:rot lat="0" lon="0" rev="16200000"/>
            </a:lightRig>
          </a:scene3d>
          <a:sp3d prstMaterial="plastic">
            <a:bevelT w="101600" h="127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85800" y="2130425"/>
            <a:ext cx="7772400" cy="1470025"/>
          </a:xfr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371600" y="3886200"/>
            <a:ext cx="6400800" cy="12161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106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85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31152" y="274637"/>
            <a:ext cx="1755648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768" y="274638"/>
            <a:ext cx="635508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21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38A7F-8B49-429F-9EA1-D5409DA7FBA4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97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1C97D-2F9C-4A2C-863D-11CEEDDD0054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3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8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7BD6-DD15-466A-86D1-F827D21A288B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161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3"/>
            <a:ext cx="38862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2AC89-F970-4613-B14E-794E330C5F64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659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2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5"/>
            <a:ext cx="386715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7555"/>
            <a:ext cx="38862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BD09-95B1-488C-876A-D67DF0C3D6BE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17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63203-895F-4C7C-832D-CB9C4DFF901C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46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8E735-96CD-4448-A41E-8E4161AD6265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2578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5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FC347-8744-4491-B86F-B2254FA8562C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831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74998" y="1"/>
            <a:ext cx="2930695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0" y="146304"/>
            <a:ext cx="873394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 flipH="1">
            <a:off x="6251595" y="2"/>
            <a:ext cx="2774989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8303961" y="118997"/>
            <a:ext cx="84021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 flipV="1">
            <a:off x="8404381" y="4828139"/>
            <a:ext cx="73962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H="1" flipV="1">
            <a:off x="5959494" y="5930042"/>
            <a:ext cx="3030580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V="1">
            <a:off x="237264" y="6065125"/>
            <a:ext cx="2889393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H="1" flipV="1">
            <a:off x="0" y="4779980"/>
            <a:ext cx="705394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36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89CBC-3DF8-4D91-8B00-3909218F3587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3961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99ACB-59D3-4466-9D54-2D9B0945797E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445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0362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0367"/>
            <a:ext cx="5800725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D505D-84FE-4782-999E-663910A6F057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4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0" eaLnBrk="1" latinLnBrk="0" hangingPunct="1"/>
            <a:endParaRPr lang="en-US" sz="4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02536"/>
            <a:ext cx="7068312" cy="11430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069848" y="3218688"/>
            <a:ext cx="7068312" cy="1572768"/>
          </a:xfrm>
        </p:spPr>
        <p:txBody>
          <a:bodyPr anchor="t">
            <a:normAutofit/>
          </a:bodyPr>
          <a:lstStyle>
            <a:lvl1pPr>
              <a:defRPr sz="4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0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V="1">
            <a:off x="0" y="5172889"/>
            <a:ext cx="850182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475656" y="5237922"/>
            <a:ext cx="8668343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30352"/>
            <a:ext cx="73152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9536" y="1719072"/>
            <a:ext cx="3575304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8848" y="1719072"/>
            <a:ext cx="3575304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3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530352"/>
            <a:ext cx="7315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64792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0487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64792"/>
            <a:ext cx="4041648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0487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99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 flipV="1">
            <a:off x="0" y="5172889"/>
            <a:ext cx="850182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475656" y="5237922"/>
            <a:ext cx="8668343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2" y="612648"/>
            <a:ext cx="7013448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49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reeform 4"/>
          <p:cNvSpPr/>
          <p:nvPr/>
        </p:nvSpPr>
        <p:spPr bwMode="ltGray">
          <a:xfrm>
            <a:off x="30589" y="0"/>
            <a:ext cx="774440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ltGray">
          <a:xfrm>
            <a:off x="0" y="312983"/>
            <a:ext cx="909138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7706271" y="-3132"/>
            <a:ext cx="1450255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20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74998" y="1"/>
            <a:ext cx="2930695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146304"/>
            <a:ext cx="873394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H="1">
            <a:off x="6251595" y="2"/>
            <a:ext cx="2774989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8303961" y="118997"/>
            <a:ext cx="84021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V="1">
            <a:off x="8404381" y="4828139"/>
            <a:ext cx="73962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H="1" flipV="1">
            <a:off x="5959494" y="5930042"/>
            <a:ext cx="3030580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V="1">
            <a:off x="237264" y="6065125"/>
            <a:ext cx="2889393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 bwMode="ltGray">
          <a:xfrm flipH="1" flipV="1">
            <a:off x="0" y="4779980"/>
            <a:ext cx="705394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996696"/>
            <a:ext cx="3072384" cy="429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920" y="996696"/>
            <a:ext cx="4425696" cy="5056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6384" y="1499616"/>
            <a:ext cx="3081528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8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7223760" y="5410"/>
            <a:ext cx="1926890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742950" y="5362237"/>
            <a:ext cx="840105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0" y="649224"/>
            <a:ext cx="1839834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6954" y="2705"/>
            <a:ext cx="7708296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31536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216152" y="685800"/>
            <a:ext cx="6638544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3080" y="5285232"/>
            <a:ext cx="5431536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46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64808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F3DB74-8772-42B4-ACA8-0DF8E2A23366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7248" y="6464808"/>
            <a:ext cx="2895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64808"/>
            <a:ext cx="2133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5E5-43E9-47C1-B2F0-BDCFB11137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76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44000">
                <a:schemeClr val="tx1">
                  <a:lumMod val="8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3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C0DFE39-8537-4A99-9C67-6E8B82AEC1B4}" type="datetime1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altLang="ko-KR"/>
              <a:t>stm32f411 </a:t>
            </a:r>
            <a:r>
              <a:rPr lang="ko-KR" altLang="en-US"/>
              <a:t>부트로드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9EDDF-6611-4AB1-A273-10BE87E02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15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시리얼 통신 기초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2014.11.04   </a:t>
            </a:r>
            <a:r>
              <a:rPr lang="en-US" altLang="ko-KR" dirty="0"/>
              <a:t>by </a:t>
            </a:r>
            <a:r>
              <a:rPr lang="ko-KR" altLang="en-US" dirty="0"/>
              <a:t>황 성진</a:t>
            </a:r>
          </a:p>
        </p:txBody>
      </p:sp>
    </p:spTree>
    <p:extLst>
      <p:ext uri="{BB962C8B-B14F-4D97-AF65-F5344CB8AC3E}">
        <p14:creationId xmlns:p14="http://schemas.microsoft.com/office/powerpoint/2010/main" val="492862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</a:t>
            </a:r>
            <a:r>
              <a:rPr lang="ko-KR" altLang="en-US" sz="2400" dirty="0"/>
              <a:t>규정</a:t>
            </a:r>
            <a:endParaRPr lang="en-US" altLang="ko-KR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400" dirty="0"/>
              <a:t>이런 역할을 하는 </a:t>
            </a:r>
            <a:r>
              <a:rPr lang="en-US" altLang="ko-KR" sz="2400" dirty="0"/>
              <a:t>IC</a:t>
            </a:r>
            <a:r>
              <a:rPr lang="ko-KR" altLang="en-US" sz="2400" dirty="0"/>
              <a:t>를 </a:t>
            </a:r>
            <a:r>
              <a:rPr lang="en-US" altLang="ko-KR" sz="2400" dirty="0"/>
              <a:t>RS232 </a:t>
            </a:r>
            <a:r>
              <a:rPr lang="ko-KR" altLang="en-US" sz="2400" dirty="0"/>
              <a:t>트랜시버라고 하며</a:t>
            </a:r>
            <a:r>
              <a:rPr lang="en-US" altLang="ko-KR" sz="2400" dirty="0"/>
              <a:t>, Maxim</a:t>
            </a:r>
            <a:r>
              <a:rPr lang="ko-KR" altLang="en-US" sz="2400" dirty="0"/>
              <a:t>사의 </a:t>
            </a:r>
            <a:r>
              <a:rPr lang="en-US" altLang="ko-KR" sz="2400" dirty="0"/>
              <a:t>MAX232</a:t>
            </a:r>
            <a:r>
              <a:rPr lang="ko-KR" altLang="en-US" sz="2400" dirty="0"/>
              <a:t>가 대표적인 예이다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0C9021-80C4-4D3E-A693-D0391A56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46" y="3474275"/>
            <a:ext cx="5346508" cy="26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2400" dirty="0"/>
              <a:t>RS232</a:t>
            </a:r>
            <a:r>
              <a:rPr lang="ko-KR" altLang="en-US" sz="2400" dirty="0"/>
              <a:t>표준</a:t>
            </a:r>
            <a:r>
              <a:rPr lang="en-US" altLang="ko-KR" sz="2400" dirty="0"/>
              <a:t>:</a:t>
            </a:r>
            <a:br>
              <a:rPr lang="en-US" altLang="ko-KR" sz="2400" dirty="0"/>
            </a:br>
            <a:r>
              <a:rPr lang="ko-KR" altLang="en-US" sz="2400" dirty="0"/>
              <a:t>논리 </a:t>
            </a:r>
            <a:r>
              <a:rPr lang="en-US" altLang="ko-KR" sz="2400" dirty="0"/>
              <a:t>1: -3V</a:t>
            </a:r>
            <a:r>
              <a:rPr lang="en-US" altLang="ko-KR" sz="2400"/>
              <a:t>~-15V(-12V),    </a:t>
            </a:r>
            <a:r>
              <a:rPr lang="ko-KR" altLang="en-US" sz="2400" dirty="0"/>
              <a:t>논리 </a:t>
            </a:r>
            <a:r>
              <a:rPr lang="en-US" altLang="ko-KR" sz="2400" dirty="0"/>
              <a:t>0: +3V</a:t>
            </a:r>
            <a:r>
              <a:rPr lang="en-US" altLang="ko-KR" sz="2400"/>
              <a:t>~+15V(+12V)</a:t>
            </a:r>
            <a:r>
              <a:rPr lang="ko-KR" altLang="en-US" sz="2400"/>
              <a:t>로 규정</a:t>
            </a: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D31FB0-F023-4792-8A86-1964F26AE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63541"/>
            <a:ext cx="3830987" cy="33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커넥터 사양</a:t>
            </a:r>
            <a:r>
              <a:rPr lang="en-US" altLang="ko-KR" dirty="0"/>
              <a:t>: </a:t>
            </a:r>
            <a:r>
              <a:rPr lang="ko-KR" altLang="en-US" dirty="0"/>
              <a:t>핀의 기능이 정의되어 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20888"/>
            <a:ext cx="2114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457883"/>
            <a:ext cx="192405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572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연결방법</a:t>
            </a:r>
            <a:r>
              <a:rPr lang="en-US" altLang="ko-KR"/>
              <a:t>: TX,RX</a:t>
            </a:r>
            <a:r>
              <a:rPr lang="ko-KR" altLang="en-US"/>
              <a:t>를 서로 교차하여 연결한다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FA70E3-35C0-4B30-A2C2-55B246B4B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40601"/>
            <a:ext cx="3744416" cy="1622580"/>
          </a:xfrm>
          <a:prstGeom prst="rect">
            <a:avLst/>
          </a:prstGeom>
        </p:spPr>
      </p:pic>
      <p:pic>
        <p:nvPicPr>
          <p:cNvPr id="10" name="Picture 4" descr="D:\PROJECT\03_CAM100A\문서\05.CamSti100세미나\4.시리얼 통신 기초_2014.10.30\RS232-3WIRE.jpg">
            <a:extLst>
              <a:ext uri="{FF2B5EF4-FFF2-40B4-BE49-F238E27FC236}">
                <a16:creationId xmlns:a16="http://schemas.microsoft.com/office/drawing/2014/main" id="{F08BAC70-2A9E-4FC0-992F-72DBFF7DA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073" y="4005064"/>
            <a:ext cx="2591678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84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RS232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0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196752"/>
            <a:ext cx="8229600" cy="5247456"/>
          </a:xfrm>
        </p:spPr>
        <p:txBody>
          <a:bodyPr/>
          <a:lstStyle/>
          <a:p>
            <a:r>
              <a:rPr lang="ko-KR" altLang="en-US"/>
              <a:t>데이터 전송방식</a:t>
            </a:r>
            <a:endParaRPr lang="ko-KR" altLang="en-US" dirty="0"/>
          </a:p>
        </p:txBody>
      </p:sp>
      <p:pic>
        <p:nvPicPr>
          <p:cNvPr id="1028" name="Picture 4" descr="Simplex">
            <a:extLst>
              <a:ext uri="{FF2B5EF4-FFF2-40B4-BE49-F238E27FC236}">
                <a16:creationId xmlns:a16="http://schemas.microsoft.com/office/drawing/2014/main" id="{9AFEE019-7DB7-4818-99D3-D17A8BBB2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552"/>
            <a:ext cx="4345360" cy="161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lf Duplex">
            <a:extLst>
              <a:ext uri="{FF2B5EF4-FFF2-40B4-BE49-F238E27FC236}">
                <a16:creationId xmlns:a16="http://schemas.microsoft.com/office/drawing/2014/main" id="{D92A48EA-6D7B-4172-8F77-4EC138E9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33564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implex">
            <a:extLst>
              <a:ext uri="{FF2B5EF4-FFF2-40B4-BE49-F238E27FC236}">
                <a16:creationId xmlns:a16="http://schemas.microsoft.com/office/drawing/2014/main" id="{E538195D-19A5-4A8B-BE3A-61D6269EA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133170"/>
            <a:ext cx="4345360" cy="161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653610-CA5A-4743-AF2A-3067EC21FE3C}"/>
              </a:ext>
            </a:extLst>
          </p:cNvPr>
          <p:cNvSpPr txBox="1"/>
          <p:nvPr/>
        </p:nvSpPr>
        <p:spPr>
          <a:xfrm>
            <a:off x="6300192" y="566124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RS232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F5320-639D-40C4-80A3-1FB34B3F610B}"/>
              </a:ext>
            </a:extLst>
          </p:cNvPr>
          <p:cNvSpPr txBox="1"/>
          <p:nvPr/>
        </p:nvSpPr>
        <p:spPr>
          <a:xfrm>
            <a:off x="6300192" y="393305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FF00"/>
                </a:solidFill>
              </a:rPr>
              <a:t>RS485 </a:t>
            </a:r>
            <a:r>
              <a:rPr lang="ko-KR" altLang="en-US">
                <a:solidFill>
                  <a:srgbClr val="FFFF00"/>
                </a:solidFill>
              </a:rPr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138996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종류와 비교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700789"/>
              </p:ext>
            </p:extLst>
          </p:nvPr>
        </p:nvGraphicFramePr>
        <p:xfrm>
          <a:off x="539552" y="1484784"/>
          <a:ext cx="8064896" cy="499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사양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RS232C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RS422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RS485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동작모드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Single-Ended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Differential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Driver/Receiver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수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1Drv-1Rcv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1Drv-10Rcv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32Drv-32Rcv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통신 거리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15m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약</a:t>
                      </a:r>
                      <a:r>
                        <a:rPr lang="en-US" altLang="ko-KR" dirty="0"/>
                        <a:t>1.2Km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최고통신속도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128Kbs(Win7)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10Mbps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전송방식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Full Duplex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Half Duplex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최대출력전압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±25V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-0.25V~+6V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최대입력전압</a:t>
                      </a:r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±15V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+7V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-7V</a:t>
                      </a:r>
                      <a:r>
                        <a:rPr lang="en-US" altLang="ko-KR" baseline="0" dirty="0"/>
                        <a:t> ~ +12V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신호선의 수</a:t>
                      </a:r>
                      <a:r>
                        <a:rPr lang="en-US" altLang="ko-KR" dirty="0"/>
                        <a:t>(min)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3wire</a:t>
                      </a:r>
                    </a:p>
                    <a:p>
                      <a:pPr latinLnBrk="1"/>
                      <a:r>
                        <a:rPr lang="en-US" altLang="ko-KR" dirty="0"/>
                        <a:t>TX, RX, GND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4wire: </a:t>
                      </a:r>
                    </a:p>
                    <a:p>
                      <a:pPr latinLnBrk="1"/>
                      <a:r>
                        <a:rPr lang="en-US" altLang="ko-KR" dirty="0"/>
                        <a:t>TXD+, TXD-</a:t>
                      </a:r>
                      <a:r>
                        <a:rPr lang="en-US" altLang="ko-KR" baseline="0" dirty="0"/>
                        <a:t> RXD+, RXD-</a:t>
                      </a:r>
                      <a:endParaRPr lang="ko-KR" altLang="en-US" dirty="0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2wire</a:t>
                      </a:r>
                    </a:p>
                    <a:p>
                      <a:pPr latinLnBrk="1"/>
                      <a:r>
                        <a:rPr lang="en-US" altLang="ko-KR" dirty="0"/>
                        <a:t>TX,</a:t>
                      </a:r>
                      <a:r>
                        <a:rPr lang="en-US" altLang="ko-KR" baseline="0" dirty="0"/>
                        <a:t> RX</a:t>
                      </a:r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3090" marR="8309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83090" marR="8309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739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80" name="Picture 8" descr="D:\PROJECT\03_CAM100A\문서\05.CamSti100세미나\4.시리얼 통신 기초_2014.10.30\422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2038095" cy="18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2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644008" y="2060848"/>
            <a:ext cx="4248472" cy="3940646"/>
          </a:xfrm>
          <a:prstGeom prst="roundRect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Differential </a:t>
            </a:r>
            <a:r>
              <a:rPr lang="ko-KR" altLang="en-US" sz="2400" dirty="0"/>
              <a:t>모드를 이용하여 노이즈에 강하다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4048" y="2767727"/>
            <a:ext cx="360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기본적으로 </a:t>
            </a:r>
            <a:r>
              <a:rPr lang="en-US" altLang="ko-KR" dirty="0"/>
              <a:t>RS422</a:t>
            </a:r>
            <a:r>
              <a:rPr lang="ko-KR" altLang="en-US" dirty="0"/>
              <a:t>은 </a:t>
            </a:r>
            <a:r>
              <a:rPr lang="en-US" altLang="ko-KR" dirty="0"/>
              <a:t>Differential mode</a:t>
            </a:r>
            <a:r>
              <a:rPr lang="ko-KR" altLang="en-US" dirty="0"/>
              <a:t>로 송수신한다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두 선의 전위차이를 이용하여 데이터를 보내며 논리를 정한다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두 라인의 전위차가 </a:t>
            </a:r>
            <a:r>
              <a:rPr lang="en-US" altLang="ko-KR" dirty="0"/>
              <a:t>0.2V </a:t>
            </a:r>
            <a:r>
              <a:rPr lang="ko-KR" altLang="en-US" dirty="0"/>
              <a:t>이상이 되면 논리 </a:t>
            </a:r>
            <a:r>
              <a:rPr lang="en-US" altLang="ko-KR" dirty="0"/>
              <a:t>1, -0.2V</a:t>
            </a:r>
            <a:r>
              <a:rPr lang="ko-KR" altLang="en-US" dirty="0"/>
              <a:t>이하가 되면 논리 </a:t>
            </a:r>
            <a:r>
              <a:rPr lang="en-US" altLang="ko-KR" dirty="0"/>
              <a:t>0</a:t>
            </a:r>
            <a:r>
              <a:rPr lang="ko-KR" altLang="en-US" dirty="0"/>
              <a:t>을 의미한다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4CE30F-D734-4C1C-82D8-4A718A773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77" y="3251113"/>
            <a:ext cx="37943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69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478684" cy="5169186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DTE to DCE </a:t>
            </a:r>
            <a:r>
              <a:rPr lang="ko-KR" altLang="en-US" sz="2400" dirty="0"/>
              <a:t>결선</a:t>
            </a:r>
            <a:r>
              <a:rPr lang="en-US" altLang="ko-KR" sz="2400" dirty="0"/>
              <a:t>: RS232</a:t>
            </a:r>
            <a:r>
              <a:rPr lang="ko-KR" altLang="en-US" sz="2400" dirty="0"/>
              <a:t>와 별차이가 없다</a:t>
            </a:r>
            <a:endParaRPr lang="en-US" altLang="ko-KR" sz="2400" dirty="0"/>
          </a:p>
          <a:p>
            <a:r>
              <a:rPr lang="ko-KR" altLang="en-US" sz="2400" dirty="0"/>
              <a:t>하나의 선에 두 개의 라인 필요하고</a:t>
            </a:r>
            <a:r>
              <a:rPr lang="en-US" altLang="ko-KR" sz="2400" dirty="0"/>
              <a:t>, </a:t>
            </a:r>
            <a:r>
              <a:rPr lang="ko-KR" altLang="en-US" sz="2400" dirty="0"/>
              <a:t>신호명 뒤에 </a:t>
            </a:r>
            <a:r>
              <a:rPr lang="en-US" altLang="ko-KR" sz="2400" dirty="0"/>
              <a:t>+</a:t>
            </a:r>
            <a:r>
              <a:rPr lang="ko-KR" altLang="en-US" sz="2400" dirty="0"/>
              <a:t>와 </a:t>
            </a:r>
            <a:r>
              <a:rPr lang="en-US" altLang="ko-KR" sz="2400" dirty="0"/>
              <a:t>–</a:t>
            </a:r>
            <a:r>
              <a:rPr lang="ko-KR" altLang="en-US" sz="2400" dirty="0"/>
              <a:t>로써 구분한다</a:t>
            </a:r>
            <a:endParaRPr lang="en-US" altLang="ko-KR" sz="2400" dirty="0"/>
          </a:p>
          <a:p>
            <a:r>
              <a:rPr lang="en-US" altLang="ko-KR" sz="2400" dirty="0"/>
              <a:t>+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+ </a:t>
            </a:r>
            <a:r>
              <a:rPr lang="ko-KR" altLang="en-US" sz="2400" dirty="0"/>
              <a:t>신호선과</a:t>
            </a:r>
            <a:r>
              <a:rPr lang="en-US" altLang="ko-KR" sz="2400" dirty="0"/>
              <a:t>, - </a:t>
            </a:r>
            <a:r>
              <a:rPr lang="ko-KR" altLang="en-US" sz="2400" dirty="0" err="1"/>
              <a:t>신호선은</a:t>
            </a:r>
            <a:r>
              <a:rPr lang="ko-KR" altLang="en-US" sz="2400" dirty="0"/>
              <a:t> </a:t>
            </a:r>
            <a:r>
              <a:rPr lang="en-US" altLang="ko-KR" sz="2400" dirty="0"/>
              <a:t>– </a:t>
            </a:r>
            <a:r>
              <a:rPr lang="ko-KR" altLang="en-US" sz="2400" dirty="0"/>
              <a:t>신호선과 연결한다</a:t>
            </a:r>
            <a:endParaRPr lang="en-US" altLang="ko-KR" sz="2400" dirty="0"/>
          </a:p>
          <a:p>
            <a:r>
              <a:rPr lang="en-US" altLang="ko-KR" sz="2400" dirty="0">
                <a:solidFill>
                  <a:srgbClr val="FFFF00"/>
                </a:solidFill>
              </a:rPr>
              <a:t>GND</a:t>
            </a:r>
            <a:r>
              <a:rPr lang="ko-KR" altLang="en-US" sz="2400" dirty="0">
                <a:solidFill>
                  <a:srgbClr val="FFFF00"/>
                </a:solidFill>
              </a:rPr>
              <a:t>는 연결하지 않아도 된다</a:t>
            </a:r>
            <a:endParaRPr lang="en-US" altLang="ko-KR" sz="2400" dirty="0">
              <a:solidFill>
                <a:srgbClr val="FFFF00"/>
              </a:solidFill>
            </a:endParaRPr>
          </a:p>
          <a:p>
            <a:r>
              <a:rPr lang="en-US" altLang="ko-KR" sz="2400" dirty="0"/>
              <a:t>Multi-Drop</a:t>
            </a:r>
            <a:r>
              <a:rPr lang="ko-KR" altLang="en-US" sz="2400" dirty="0"/>
              <a:t>에서 주의 사항</a:t>
            </a:r>
            <a:endParaRPr lang="en-US" altLang="ko-KR" sz="2400" dirty="0"/>
          </a:p>
          <a:p>
            <a:pPr marL="0" indent="0">
              <a:buNone/>
            </a:pPr>
            <a:r>
              <a:rPr lang="ko-KR" altLang="en-US" sz="2400" dirty="0"/>
              <a:t>   모든 </a:t>
            </a:r>
            <a:r>
              <a:rPr lang="ko-KR" altLang="en-US" sz="2400" dirty="0" err="1"/>
              <a:t>슬레이브의</a:t>
            </a:r>
            <a:r>
              <a:rPr lang="ko-KR" altLang="en-US" sz="2400" dirty="0"/>
              <a:t> </a:t>
            </a:r>
            <a:r>
              <a:rPr lang="en-US" altLang="ko-KR" sz="2400" dirty="0"/>
              <a:t>TXD</a:t>
            </a:r>
            <a:r>
              <a:rPr lang="ko-KR" altLang="en-US" sz="2400" dirty="0"/>
              <a:t>라인은 공통으로 마스터의 </a:t>
            </a:r>
            <a:r>
              <a:rPr lang="en-US" altLang="ko-KR" sz="2400" dirty="0"/>
              <a:t>RXD</a:t>
            </a:r>
            <a:r>
              <a:rPr lang="ko-KR" altLang="en-US" sz="2400" dirty="0"/>
              <a:t>라인  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과 묶이게 되는데 이는 곳 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동시에 데이터를 보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내게 되면 충돌이 난다</a:t>
            </a:r>
            <a:r>
              <a:rPr lang="en-US" altLang="ko-KR" sz="2400" dirty="0"/>
              <a:t>(</a:t>
            </a:r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슬레이브에서</a:t>
            </a:r>
            <a:r>
              <a:rPr lang="ko-KR" altLang="en-US" sz="2400" dirty="0"/>
              <a:t> 마스터로 데이터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ko-KR" altLang="en-US" sz="2400" dirty="0"/>
              <a:t>를 보내고자 할 경우는 반드시 한대만 통신을 </a:t>
            </a:r>
            <a:r>
              <a:rPr lang="ko-KR" altLang="en-US" sz="2400" dirty="0" err="1"/>
              <a:t>해야한다</a:t>
            </a:r>
            <a:r>
              <a:rPr lang="en-US" altLang="ko-KR" sz="2400" dirty="0"/>
              <a:t>)</a:t>
            </a:r>
          </a:p>
          <a:p>
            <a:pPr marL="0" indent="0">
              <a:buNone/>
            </a:pPr>
            <a:r>
              <a:rPr lang="en-US" altLang="ko-KR" sz="2400" dirty="0"/>
              <a:t>   </a:t>
            </a:r>
            <a:r>
              <a:rPr lang="en-US" altLang="ko-KR" sz="2400" b="1" dirty="0">
                <a:solidFill>
                  <a:srgbClr val="FFC000"/>
                </a:solidFill>
              </a:rPr>
              <a:t>(</a:t>
            </a:r>
            <a:r>
              <a:rPr lang="ko-KR" altLang="en-US" sz="2400" b="1" dirty="0">
                <a:solidFill>
                  <a:srgbClr val="FFC000"/>
                </a:solidFill>
              </a:rPr>
              <a:t>주의</a:t>
            </a:r>
            <a:r>
              <a:rPr lang="en-US" altLang="ko-KR" sz="2400" b="1" dirty="0">
                <a:solidFill>
                  <a:srgbClr val="FFC000"/>
                </a:solidFill>
              </a:rPr>
              <a:t>)</a:t>
            </a:r>
            <a:r>
              <a:rPr lang="en-US" altLang="ko-KR" sz="2400" dirty="0"/>
              <a:t> </a:t>
            </a:r>
            <a:r>
              <a:rPr lang="ko-KR" altLang="en-US" sz="2400" dirty="0" err="1"/>
              <a:t>슬레이브</a:t>
            </a:r>
            <a:r>
              <a:rPr lang="ko-KR" altLang="en-US" sz="2400" dirty="0"/>
              <a:t> 간의 통신은 </a:t>
            </a:r>
            <a:r>
              <a:rPr lang="ko-KR" altLang="en-US" sz="2400" dirty="0" err="1"/>
              <a:t>안된다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192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736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RS422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8" y="2852936"/>
            <a:ext cx="26193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3579" y="2251514"/>
            <a:ext cx="273630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Point to Point </a:t>
            </a:r>
            <a:r>
              <a:rPr lang="ko-KR" altLang="en-US" dirty="0"/>
              <a:t>모드 결선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16016" y="2204864"/>
            <a:ext cx="3505200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Multi-Drop </a:t>
            </a:r>
            <a:r>
              <a:rPr lang="ko-KR" altLang="en-US" dirty="0"/>
              <a:t>모드 결선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659" y="2852936"/>
            <a:ext cx="3505200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583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가장 큰 특징은 </a:t>
            </a:r>
            <a:r>
              <a:rPr lang="en-US" altLang="ko-KR" sz="2400" dirty="0"/>
              <a:t>N:N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(</a:t>
            </a:r>
            <a:r>
              <a:rPr lang="ko-KR" altLang="en-US" sz="2400" dirty="0"/>
              <a:t>최대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</a:t>
            </a:r>
            <a:r>
              <a:rPr lang="en-US" altLang="ko-KR" sz="2400" dirty="0"/>
              <a:t>32</a:t>
            </a:r>
            <a:r>
              <a:rPr lang="ko-KR" altLang="en-US" sz="2400" dirty="0"/>
              <a:t>대</a:t>
            </a:r>
            <a:r>
              <a:rPr lang="en-US" altLang="ko-KR" sz="2400" dirty="0"/>
              <a:t>, </a:t>
            </a:r>
            <a:r>
              <a:rPr lang="ko-KR" altLang="en-US" sz="2400" dirty="0"/>
              <a:t>더 많은 </a:t>
            </a:r>
            <a:r>
              <a:rPr lang="ko-KR" altLang="en-US" sz="2400" dirty="0" err="1"/>
              <a:t>노드를</a:t>
            </a:r>
            <a:r>
              <a:rPr lang="ko-KR" altLang="en-US" sz="2400" dirty="0"/>
              <a:t> 연결할 수 있는 </a:t>
            </a:r>
            <a:r>
              <a:rPr lang="ko-KR" altLang="en-US" sz="2400" dirty="0" err="1"/>
              <a:t>트랜시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ko-KR" altLang="en-US" sz="2400" dirty="0" err="1"/>
              <a:t>버도</a:t>
            </a:r>
            <a:r>
              <a:rPr lang="ko-KR" altLang="en-US" sz="2400" dirty="0"/>
              <a:t> 있다고 함 </a:t>
            </a:r>
            <a:r>
              <a:rPr lang="en-US" altLang="ko-KR" sz="2400" dirty="0"/>
              <a:t>256</a:t>
            </a:r>
            <a:r>
              <a:rPr lang="ko-KR" altLang="en-US" sz="2400" dirty="0"/>
              <a:t>개</a:t>
            </a:r>
            <a:r>
              <a:rPr lang="en-US" altLang="ko-KR" sz="2400" dirty="0"/>
              <a:t>)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어떠한 장비도 마스터</a:t>
            </a:r>
            <a:r>
              <a:rPr lang="en-US" altLang="ko-KR" sz="2400" dirty="0"/>
              <a:t>/</a:t>
            </a:r>
            <a:r>
              <a:rPr lang="ko-KR" altLang="en-US" sz="2400" dirty="0" err="1"/>
              <a:t>슬레이브가</a:t>
            </a:r>
            <a:r>
              <a:rPr lang="ko-KR" altLang="en-US" sz="2400" dirty="0"/>
              <a:t> 될 수 있다</a:t>
            </a:r>
            <a:endParaRPr lang="en-US" altLang="ko-KR" sz="2400" dirty="0"/>
          </a:p>
          <a:p>
            <a:r>
              <a:rPr lang="ko-KR" altLang="en-US" sz="2400" dirty="0"/>
              <a:t>항상 선로 접근하는 것은 </a:t>
            </a:r>
            <a:r>
              <a:rPr lang="en-US" altLang="ko-KR" sz="2400" dirty="0"/>
              <a:t>1</a:t>
            </a:r>
            <a:r>
              <a:rPr lang="ko-KR" altLang="en-US" sz="2400" dirty="0"/>
              <a:t>대의 장비만이어야 한다</a:t>
            </a:r>
            <a:endParaRPr lang="en-US" altLang="ko-KR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566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RS232 </a:t>
            </a:r>
            <a:r>
              <a:rPr lang="en-US" altLang="ko-KR"/>
              <a:t>vs RS485</a:t>
            </a:r>
            <a:r>
              <a:rPr lang="ko-KR" altLang="en-US"/>
              <a:t>의 비교 예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2204864"/>
            <a:ext cx="4794473" cy="420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825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r>
              <a:rPr lang="ko-KR" altLang="en-US" dirty="0"/>
              <a:t>는 전기적 사양은 규정</a:t>
            </a:r>
            <a:endParaRPr lang="en-US" altLang="ko-KR" dirty="0"/>
          </a:p>
          <a:p>
            <a:r>
              <a:rPr lang="ko-KR" altLang="en-US" dirty="0"/>
              <a:t>물리적인 커넥터 및 핀은 미규정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2936"/>
            <a:ext cx="2028147" cy="343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81195"/>
            <a:ext cx="2161437" cy="212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84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241194"/>
          </a:xfrm>
        </p:spPr>
        <p:txBody>
          <a:bodyPr/>
          <a:lstStyle/>
          <a:p>
            <a:r>
              <a:rPr lang="en-US" altLang="ko-KR" sz="2400" dirty="0"/>
              <a:t>RS485 </a:t>
            </a:r>
            <a:r>
              <a:rPr lang="ko-KR" altLang="en-US" sz="2400" dirty="0"/>
              <a:t>역시 </a:t>
            </a:r>
            <a:r>
              <a:rPr lang="en-US" altLang="ko-KR" sz="2400" dirty="0"/>
              <a:t>+</a:t>
            </a:r>
            <a:r>
              <a:rPr lang="ko-KR" altLang="en-US" sz="2400" dirty="0"/>
              <a:t>선과 </a:t>
            </a:r>
            <a:r>
              <a:rPr lang="en-US" altLang="ko-KR" sz="2400" dirty="0"/>
              <a:t>–</a:t>
            </a:r>
            <a:r>
              <a:rPr lang="ko-KR" altLang="en-US" sz="2400" dirty="0"/>
              <a:t>선의 전위차를 이용하여 데이터를 전송</a:t>
            </a:r>
            <a:endParaRPr lang="en-US" altLang="ko-KR" sz="2400" dirty="0"/>
          </a:p>
          <a:p>
            <a:r>
              <a:rPr lang="en-US" altLang="ko-KR" sz="2400" dirty="0"/>
              <a:t>RS422</a:t>
            </a:r>
            <a:r>
              <a:rPr lang="ko-KR" altLang="en-US" sz="2400" dirty="0"/>
              <a:t>과 가장 큰 차이는 </a:t>
            </a:r>
            <a:r>
              <a:rPr lang="en-US" altLang="ko-KR" sz="2400" dirty="0"/>
              <a:t>RS422</a:t>
            </a:r>
            <a:r>
              <a:rPr lang="ko-KR" altLang="en-US" sz="2400" dirty="0"/>
              <a:t>은 </a:t>
            </a:r>
            <a:r>
              <a:rPr lang="en-US" altLang="ko-KR" sz="2400" dirty="0"/>
              <a:t>Full Duplex</a:t>
            </a:r>
            <a:r>
              <a:rPr lang="ko-KR" altLang="en-US" sz="2400" dirty="0"/>
              <a:t>방식을 사용하므로 </a:t>
            </a:r>
            <a:r>
              <a:rPr lang="en-US" altLang="ko-KR" sz="2400" dirty="0"/>
              <a:t>4</a:t>
            </a:r>
            <a:r>
              <a:rPr lang="ko-KR" altLang="en-US" sz="2400" dirty="0"/>
              <a:t>가닥이지만</a:t>
            </a:r>
            <a:r>
              <a:rPr lang="en-US" altLang="ko-KR" sz="2400" dirty="0"/>
              <a:t>, RS485</a:t>
            </a:r>
            <a:r>
              <a:rPr lang="ko-KR" altLang="en-US" sz="2400" dirty="0"/>
              <a:t>는 </a:t>
            </a:r>
            <a:r>
              <a:rPr lang="en-US" altLang="ko-KR" sz="2400" dirty="0"/>
              <a:t>Half Duplex</a:t>
            </a:r>
            <a:r>
              <a:rPr lang="ko-KR" altLang="en-US" sz="2400" dirty="0"/>
              <a:t>방식이므로 </a:t>
            </a:r>
            <a:r>
              <a:rPr lang="en-US" altLang="ko-KR" sz="2400" dirty="0"/>
              <a:t>2</a:t>
            </a:r>
            <a:r>
              <a:rPr lang="ko-KR" altLang="en-US" sz="2400" dirty="0"/>
              <a:t>가닥의 회선만 사용한다</a:t>
            </a:r>
            <a:r>
              <a:rPr lang="en-US" altLang="ko-KR" sz="2400" dirty="0"/>
              <a:t>. </a:t>
            </a:r>
          </a:p>
          <a:p>
            <a:r>
              <a:rPr lang="en-US" altLang="ko-KR" sz="2400" dirty="0"/>
              <a:t>RS485</a:t>
            </a:r>
            <a:r>
              <a:rPr lang="ko-KR" altLang="en-US" sz="2400" dirty="0"/>
              <a:t>는 </a:t>
            </a:r>
            <a:r>
              <a:rPr lang="en-US" altLang="ko-KR" sz="2400" dirty="0"/>
              <a:t>TRXD+, TRXD- </a:t>
            </a:r>
            <a:r>
              <a:rPr lang="ko-KR" altLang="en-US" sz="2400" dirty="0"/>
              <a:t>두 선으로 송수신을 수행한다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25431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461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연결</a:t>
            </a:r>
            <a:endParaRPr lang="ko-KR" altLang="en-US" dirty="0"/>
          </a:p>
        </p:txBody>
      </p:sp>
      <p:pic>
        <p:nvPicPr>
          <p:cNvPr id="6146" name="Picture 2" descr="D:\PROJECT\03_CAM100A\문서\05.CamSti100세미나\4.시리얼 통신 기초_2014.10.30\Untitled-TrueColor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52254"/>
            <a:ext cx="5875002" cy="349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3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FD6592-70ED-CBE6-46BA-4BA4BA972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2132856"/>
            <a:ext cx="688276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20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RS485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556792"/>
            <a:ext cx="8229600" cy="4625990"/>
          </a:xfrm>
        </p:spPr>
        <p:txBody>
          <a:bodyPr/>
          <a:lstStyle/>
          <a:p>
            <a:r>
              <a:rPr lang="en-US" altLang="ko-KR"/>
              <a:t>RS485</a:t>
            </a:r>
            <a:r>
              <a:rPr lang="ko-KR" altLang="en-US"/>
              <a:t>통신의 파형 예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59ED22-B39D-7E89-FE4D-E7D9C56A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4" y="2097561"/>
            <a:ext cx="6342906" cy="411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23EEB-861C-6FC9-519E-F5C61EBAEB4F}"/>
              </a:ext>
            </a:extLst>
          </p:cNvPr>
          <p:cNvSpPr txBox="1"/>
          <p:nvPr/>
        </p:nvSpPr>
        <p:spPr>
          <a:xfrm>
            <a:off x="6668194" y="4705454"/>
            <a:ext cx="241176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논리레벨보다 강한 노이즈가 유입되어도 데이터가 제데로 전송될 정도로 노이즈에 강함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C914C-CCEA-F445-AB94-35DDF920E403}"/>
              </a:ext>
            </a:extLst>
          </p:cNvPr>
          <p:cNvSpPr txBox="1"/>
          <p:nvPr/>
        </p:nvSpPr>
        <p:spPr>
          <a:xfrm>
            <a:off x="6668194" y="2183006"/>
            <a:ext cx="241176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0" i="0">
                <a:effectLst/>
                <a:latin typeface="Arial" panose="020B0604020202020204" pitchFamily="34" charset="0"/>
              </a:rPr>
              <a:t> </a:t>
            </a:r>
            <a:r>
              <a:rPr lang="en-US" altLang="ko-KR" b="0" i="0">
                <a:effectLst/>
                <a:latin typeface="Arial" panose="020B0604020202020204" pitchFamily="34" charset="0"/>
              </a:rPr>
              <a:t>RS-485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통신은 노이즈가 두 신호선에 거의 똑같이 유입되어 두 신호선의 전압차는 크게 변하지 않음 </a:t>
            </a:r>
            <a:endParaRPr lang="ko-KR" altLang="en-US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7CB8F70F-420B-C5BE-7264-293FD247C7E5}"/>
              </a:ext>
            </a:extLst>
          </p:cNvPr>
          <p:cNvSpPr/>
          <p:nvPr/>
        </p:nvSpPr>
        <p:spPr>
          <a:xfrm>
            <a:off x="7812360" y="3789040"/>
            <a:ext cx="288032" cy="76844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79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914400" y="2204864"/>
            <a:ext cx="7906072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Serial Peripheral Interface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동기식 직렬통신의 한 방식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Motorola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에서 개발한 직렬버스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4-wire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 프로토콜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통신에는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개의 선이 필요하다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Full-Duplex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양방향 통신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Single Master – Multi Slave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를 지원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개의 주변회로와 연결이 가능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 선택 신호가 추가 필요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Chip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3456806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(Point to Point)</a:t>
            </a:r>
            <a:endParaRPr lang="ko-KR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420888"/>
            <a:ext cx="6576731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683568" y="4797152"/>
            <a:ext cx="7906072" cy="1374221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는 간단하고 효율적이다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(I2C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비해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No Addressing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overhead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적다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8373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9632" y="2587377"/>
            <a:ext cx="6419056" cy="384929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시리얼 통신 개요</a:t>
            </a:r>
            <a:endParaRPr lang="en-US" altLang="ko-KR" dirty="0"/>
          </a:p>
          <a:p>
            <a:r>
              <a:rPr lang="en-US" altLang="ko-KR" dirty="0"/>
              <a:t>UART</a:t>
            </a:r>
          </a:p>
          <a:p>
            <a:r>
              <a:rPr lang="en-US" altLang="ko-KR" dirty="0"/>
              <a:t>RS232</a:t>
            </a:r>
          </a:p>
          <a:p>
            <a:r>
              <a:rPr lang="en-US" altLang="ko-KR" dirty="0"/>
              <a:t>RS422</a:t>
            </a:r>
          </a:p>
          <a:p>
            <a:r>
              <a:rPr lang="en-US" altLang="ko-KR" dirty="0"/>
              <a:t>RS485</a:t>
            </a:r>
          </a:p>
          <a:p>
            <a:r>
              <a:rPr lang="en-US" altLang="ko-KR"/>
              <a:t>SPI</a:t>
            </a:r>
            <a:endParaRPr lang="en-US" altLang="ko-KR" dirty="0"/>
          </a:p>
          <a:p>
            <a:r>
              <a:rPr lang="en-US" altLang="ko-KR"/>
              <a:t>I2C</a:t>
            </a:r>
            <a:endParaRPr lang="en-US" altLang="ko-KR" dirty="0"/>
          </a:p>
          <a:p>
            <a:r>
              <a:rPr lang="en-US" altLang="ko-KR" dirty="0"/>
              <a:t>CAN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F866C-1947-48AD-AAEB-5AE28A74F29E}"/>
              </a:ext>
            </a:extLst>
          </p:cNvPr>
          <p:cNvSpPr txBox="1"/>
          <p:nvPr/>
        </p:nvSpPr>
        <p:spPr>
          <a:xfrm>
            <a:off x="251520" y="1268760"/>
            <a:ext cx="8640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맑은 고딕" panose="020B0503020000020004" pitchFamily="50" charset="-127"/>
                <a:cs typeface="+mn-cs"/>
              </a:rPr>
              <a:t>이 문서는 아래 목록의 시리얼 통신에 대한 기초 개념을 소개한다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022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556792"/>
            <a:ext cx="8229600" cy="4625990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62484" y="5705872"/>
            <a:ext cx="7952308" cy="877490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경우 각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SS(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칩선택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라인이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I2C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보다 더 많은 선이 필요하다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300" y="2132856"/>
            <a:ext cx="4336876" cy="35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340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192" y="1124744"/>
            <a:ext cx="8229600" cy="5058038"/>
          </a:xfrm>
        </p:spPr>
        <p:txBody>
          <a:bodyPr/>
          <a:lstStyle/>
          <a:p>
            <a:r>
              <a:rPr lang="ko-KR" altLang="en-US" dirty="0"/>
              <a:t>시스템 구성</a:t>
            </a:r>
            <a:r>
              <a:rPr lang="en-US" altLang="ko-KR" dirty="0"/>
              <a:t>(Multi-Slave)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9EBD2-FB1E-4F34-ADF2-DFC6B1DB3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076" y="1844824"/>
            <a:ext cx="4320480" cy="455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6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</a:t>
            </a:r>
            <a:r>
              <a:rPr lang="ko-KR" altLang="en-US" dirty="0"/>
              <a:t>동작구조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183160"/>
            <a:ext cx="336811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 txBox="1">
            <a:spLocks/>
          </p:cNvSpPr>
          <p:nvPr/>
        </p:nvSpPr>
        <p:spPr>
          <a:xfrm>
            <a:off x="4067944" y="2199928"/>
            <a:ext cx="4752528" cy="3744416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마스터만 슬레이브로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마스터와 슬레이브간 상호 전송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(master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교환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슬레이브만 마스터로 전송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  (slave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data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dummy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수신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Wingdings 2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9708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05A7EE-6865-4BF1-A6D0-8B32999D1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7574135" cy="25272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E0DDE0-04F7-4E08-8C6A-C706EC13A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66" y="4127515"/>
            <a:ext cx="7608204" cy="26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64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ko-KR" altLang="en-US"/>
              <a:t>간단한 </a:t>
            </a:r>
            <a:r>
              <a:rPr lang="en-US" altLang="ko-KR"/>
              <a:t>SPI Write </a:t>
            </a:r>
            <a:r>
              <a:rPr lang="ko-KR" altLang="en-US"/>
              <a:t>및 </a:t>
            </a:r>
            <a:r>
              <a:rPr lang="en-US" altLang="ko-KR"/>
              <a:t>Read </a:t>
            </a:r>
            <a:r>
              <a:rPr lang="ko-KR" altLang="en-US"/>
              <a:t>동작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3495D3-203A-4C3C-BD5E-29DE901F8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1412776"/>
            <a:ext cx="5967531" cy="2564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F4327F-CD76-4D0F-B544-0DDEF9F67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4091208"/>
            <a:ext cx="5967531" cy="26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0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96DBEA-8EBC-4F41-9AC9-D98996512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60254"/>
            <a:ext cx="8712968" cy="31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1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DE51AF-EF7E-432D-A6E9-6AF2ABFD5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700808"/>
            <a:ext cx="5184576" cy="50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0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SPI </a:t>
            </a:r>
            <a:r>
              <a:rPr lang="ko-KR" altLang="en-US"/>
              <a:t>동작원리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4471B9-43B3-4495-B83F-B0970BF7E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63157"/>
            <a:ext cx="6840760" cy="43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355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 and Clock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5"/>
            <a:ext cx="5760640" cy="284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06984" y="502766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Low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일 때 칩 선택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첫 번째 비트가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MISO/MOSI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에 실리고 데이터는 양방향으로 간다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42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37AD92-B065-47CE-99AF-AA6A12C1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66268"/>
            <a:ext cx="707806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6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ko-KR" altLang="en-US"/>
              <a:t>시리얼통신의 종류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535C32-1855-4D64-943A-99C48E88D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2276872"/>
            <a:ext cx="3888432" cy="40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06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ko-KR"/>
              <a:t>SPI Mode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618964" y="1700808"/>
            <a:ext cx="7906072" cy="86744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7C95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SPI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통신에서의 신호 동기화는 클럭의 극성과 클럭의 위상에 따라 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가지 유형이 있다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B0D3A6-CE12-4C31-B2A4-93A400B1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23" y="2568250"/>
            <a:ext cx="7524328" cy="37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411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632682"/>
          </a:xfrm>
        </p:spPr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914400" y="2204864"/>
            <a:ext cx="7474024" cy="424847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Inter-</a:t>
            </a:r>
            <a:r>
              <a:rPr lang="en-US" altLang="ko-KR" sz="2400" dirty="0" err="1"/>
              <a:t>Intergrated</a:t>
            </a:r>
            <a:r>
              <a:rPr lang="en-US" altLang="ko-KR" sz="2400" dirty="0"/>
              <a:t> Circuit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동기식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Philips</a:t>
            </a:r>
            <a:r>
              <a:rPr lang="ko-KR" altLang="en-US" sz="2400" dirty="0"/>
              <a:t>에서 개발한 직렬버스 </a:t>
            </a:r>
            <a:r>
              <a:rPr lang="en-US" altLang="ko-KR" sz="2400" dirty="0"/>
              <a:t>2-wire </a:t>
            </a:r>
            <a:r>
              <a:rPr lang="ko-KR" altLang="en-US" sz="2400" dirty="0"/>
              <a:t>통신 프로토콜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데이터 통신에는 </a:t>
            </a:r>
            <a:r>
              <a:rPr lang="en-US" altLang="ko-KR" sz="2400" dirty="0"/>
              <a:t>2</a:t>
            </a:r>
            <a:r>
              <a:rPr lang="ko-KR" altLang="en-US" sz="2400" dirty="0"/>
              <a:t>개의 선이 필요하다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Half-Duplex </a:t>
            </a:r>
            <a:r>
              <a:rPr lang="ko-KR" altLang="en-US" sz="2400" dirty="0"/>
              <a:t>통신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Multi-master mode</a:t>
            </a:r>
            <a:r>
              <a:rPr lang="ko-KR" altLang="en-US" sz="2400" dirty="0"/>
              <a:t>를 지원</a:t>
            </a:r>
            <a:r>
              <a:rPr lang="en-US" altLang="ko-KR" sz="2400" dirty="0"/>
              <a:t>: </a:t>
            </a:r>
            <a:r>
              <a:rPr lang="ko-KR" altLang="en-US" sz="2400" dirty="0"/>
              <a:t>여러 개의 주변회로와 연결이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</a:t>
            </a:r>
            <a:r>
              <a:rPr lang="en-US" altLang="ko-KR" sz="2400" dirty="0"/>
              <a:t>Chip</a:t>
            </a:r>
            <a:r>
              <a:rPr lang="ko-KR" altLang="en-US" sz="2400" dirty="0"/>
              <a:t>간 근거리 통신에 사용</a:t>
            </a:r>
          </a:p>
        </p:txBody>
      </p:sp>
    </p:spTree>
    <p:extLst>
      <p:ext uri="{BB962C8B-B14F-4D97-AF65-F5344CB8AC3E}">
        <p14:creationId xmlns:p14="http://schemas.microsoft.com/office/powerpoint/2010/main" val="12716202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9367A-5A39-425C-8EB2-2343CEC2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564904"/>
            <a:ext cx="6084168" cy="278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28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시스템 구성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93" y="2420888"/>
            <a:ext cx="69818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36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r>
              <a:rPr lang="ko-KR" altLang="en-US" dirty="0"/>
              <a:t>의 </a:t>
            </a:r>
            <a:r>
              <a:rPr lang="ko-KR" altLang="en-US"/>
              <a:t>시스템 구성 예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7DD499-55C8-44B8-8423-FFA03BA38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360504" cy="40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9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I2C</a:t>
            </a:r>
            <a:r>
              <a:rPr lang="ko-KR" altLang="en-US"/>
              <a:t> 통신</a:t>
            </a:r>
            <a:r>
              <a:rPr lang="en-US" altLang="ko-KR"/>
              <a:t>: PULL-UP </a:t>
            </a:r>
            <a:r>
              <a:rPr lang="ko-KR" altLang="en-US"/>
              <a:t>저항 연결해야 함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118711-BA9B-4692-879D-8F37C3B39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420887"/>
            <a:ext cx="6131383" cy="388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8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50" y="2492896"/>
            <a:ext cx="7748042" cy="204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99" y="4941168"/>
            <a:ext cx="7608143" cy="915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64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9A16AA-4944-473E-86F4-D789636D6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57" y="2739074"/>
            <a:ext cx="7592485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7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F52AFE6-5A92-4514-B068-FE61D4224129}"/>
              </a:ext>
            </a:extLst>
          </p:cNvPr>
          <p:cNvGrpSpPr/>
          <p:nvPr/>
        </p:nvGrpSpPr>
        <p:grpSpPr>
          <a:xfrm>
            <a:off x="440949" y="1412467"/>
            <a:ext cx="8404444" cy="5275609"/>
            <a:chOff x="440949" y="1412467"/>
            <a:chExt cx="8404444" cy="5275609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9EF82C9-7C07-400D-9C8A-A7CDDA562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775121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5B54B8CD-7697-46CC-9275-C07FEE7BD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4514990"/>
              <a:ext cx="8161825" cy="2173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746BD-C6DE-4C99-B131-15A0B9C89674}"/>
              </a:ext>
            </a:extLst>
          </p:cNvPr>
          <p:cNvSpPr txBox="1"/>
          <p:nvPr/>
        </p:nvSpPr>
        <p:spPr>
          <a:xfrm>
            <a:off x="0" y="260973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쓰기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01BBC5-D84E-4B32-B12F-B68C5FBAFA74}"/>
              </a:ext>
            </a:extLst>
          </p:cNvPr>
          <p:cNvSpPr txBox="1"/>
          <p:nvPr/>
        </p:nvSpPr>
        <p:spPr>
          <a:xfrm>
            <a:off x="13683" y="532693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FF00"/>
                </a:solidFill>
              </a:rPr>
              <a:t>읽기</a:t>
            </a:r>
          </a:p>
        </p:txBody>
      </p:sp>
    </p:spTree>
    <p:extLst>
      <p:ext uri="{BB962C8B-B14F-4D97-AF65-F5344CB8AC3E}">
        <p14:creationId xmlns:p14="http://schemas.microsoft.com/office/powerpoint/2010/main" val="416838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ko-KR" altLang="en-US" dirty="0"/>
              <a:t>통신 프로토콜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3DF2406-B347-4E89-9078-1C394B584C61}"/>
              </a:ext>
            </a:extLst>
          </p:cNvPr>
          <p:cNvGrpSpPr/>
          <p:nvPr/>
        </p:nvGrpSpPr>
        <p:grpSpPr>
          <a:xfrm>
            <a:off x="0" y="1412467"/>
            <a:ext cx="7917523" cy="5323622"/>
            <a:chOff x="0" y="1412467"/>
            <a:chExt cx="7917523" cy="532362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597417F-BFB5-49E0-8AE6-812449D0BC7A}"/>
                </a:ext>
              </a:extLst>
            </p:cNvPr>
            <p:cNvSpPr txBox="1"/>
            <p:nvPr/>
          </p:nvSpPr>
          <p:spPr>
            <a:xfrm>
              <a:off x="457754" y="4159500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3">
                      <a:lumMod val="60000"/>
                      <a:lumOff val="40000"/>
                    </a:schemeClr>
                  </a:solidFill>
                  <a:effectLst/>
                  <a:latin typeface="se-nanumgothic"/>
                </a:rPr>
                <a:t>□ 마스터가 슬레이브 데이터 읽기 </a:t>
              </a:r>
              <a:endParaRPr lang="ko-KR" altLang="en-US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C32677-FB09-4CFC-8E67-3B382F2E69BF}"/>
                </a:ext>
              </a:extLst>
            </p:cNvPr>
            <p:cNvSpPr txBox="1"/>
            <p:nvPr/>
          </p:nvSpPr>
          <p:spPr>
            <a:xfrm>
              <a:off x="440949" y="1412467"/>
              <a:ext cx="46423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0" i="0"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se-nanumgothic"/>
                </a:rPr>
                <a:t>□ 마스터가 슬레이브에 쓰기</a:t>
              </a:r>
              <a:endParaRPr lang="ko-KR" altLang="en-US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4746BD-C6DE-4C99-B131-15A0B9C89674}"/>
                </a:ext>
              </a:extLst>
            </p:cNvPr>
            <p:cNvSpPr txBox="1"/>
            <p:nvPr/>
          </p:nvSpPr>
          <p:spPr>
            <a:xfrm>
              <a:off x="0" y="2609738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쓰기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01BBC5-D84E-4B32-B12F-B68C5FBAFA74}"/>
                </a:ext>
              </a:extLst>
            </p:cNvPr>
            <p:cNvSpPr txBox="1"/>
            <p:nvPr/>
          </p:nvSpPr>
          <p:spPr>
            <a:xfrm>
              <a:off x="13683" y="5326937"/>
              <a:ext cx="72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rgbClr val="FFFF00"/>
                  </a:solidFill>
                </a:rPr>
                <a:t>읽기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96D889B-ED91-4337-8FF2-26ECB3E16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235" y="1757981"/>
              <a:ext cx="7164288" cy="226276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BE7797F-2748-484C-AAA3-C98A8C71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235" y="4501047"/>
              <a:ext cx="7164288" cy="22350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B244394-DBF8-4BAD-BD2F-E6F17152AE87}"/>
                </a:ext>
              </a:extLst>
            </p:cNvPr>
            <p:cNvSpPr txBox="1"/>
            <p:nvPr/>
          </p:nvSpPr>
          <p:spPr>
            <a:xfrm>
              <a:off x="4139952" y="2520029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303407-166C-4D7C-BDDB-3F0DFFE3334D}"/>
                </a:ext>
              </a:extLst>
            </p:cNvPr>
            <p:cNvSpPr txBox="1"/>
            <p:nvPr/>
          </p:nvSpPr>
          <p:spPr>
            <a:xfrm>
              <a:off x="4139952" y="5249236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ECFA5D-6DCB-43D9-8ED3-4485A247F431}"/>
                </a:ext>
              </a:extLst>
            </p:cNvPr>
            <p:cNvSpPr txBox="1"/>
            <p:nvPr/>
          </p:nvSpPr>
          <p:spPr>
            <a:xfrm>
              <a:off x="3864423" y="2518402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0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C891D51-DF43-44BA-AC67-28736DE4F516}"/>
                </a:ext>
              </a:extLst>
            </p:cNvPr>
            <p:cNvSpPr txBox="1"/>
            <p:nvPr/>
          </p:nvSpPr>
          <p:spPr>
            <a:xfrm>
              <a:off x="3841494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0000FF"/>
                  </a:solidFill>
                </a:rPr>
                <a:t>1</a:t>
              </a:r>
              <a:endParaRPr lang="ko-KR" altLang="en-US">
                <a:solidFill>
                  <a:srgbClr val="0000FF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27D4E7-4DB4-4CDB-8FEF-38556551AE72}"/>
                </a:ext>
              </a:extLst>
            </p:cNvPr>
            <p:cNvSpPr txBox="1"/>
            <p:nvPr/>
          </p:nvSpPr>
          <p:spPr>
            <a:xfrm>
              <a:off x="6156176" y="5249236"/>
              <a:ext cx="244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1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249778-99F7-4D33-A92A-8284F018F0FF}"/>
                </a:ext>
              </a:extLst>
            </p:cNvPr>
            <p:cNvSpPr txBox="1"/>
            <p:nvPr/>
          </p:nvSpPr>
          <p:spPr>
            <a:xfrm>
              <a:off x="6156176" y="250438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rgbClr val="C00000"/>
                  </a:solidFill>
                </a:rPr>
                <a:t>0</a:t>
              </a:r>
              <a:endParaRPr lang="ko-KR" altLang="en-US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75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229600" cy="5169186"/>
          </a:xfrm>
        </p:spPr>
        <p:txBody>
          <a:bodyPr/>
          <a:lstStyle/>
          <a:p>
            <a:r>
              <a:rPr lang="en-US" altLang="ko-KR" dirty="0"/>
              <a:t>Parallel</a:t>
            </a:r>
            <a:r>
              <a:rPr lang="ko-KR" altLang="en-US" dirty="0"/>
              <a:t>데이터를 </a:t>
            </a:r>
            <a:r>
              <a:rPr lang="en-US" altLang="ko-KR" dirty="0"/>
              <a:t>Serial</a:t>
            </a:r>
            <a:r>
              <a:rPr lang="ko-KR" altLang="en-US" dirty="0"/>
              <a:t>데이터로 변환하여 전송하는 통신 방법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5970049"/>
            <a:ext cx="2128858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N bit </a:t>
            </a:r>
            <a:r>
              <a:rPr lang="ko-KR" altLang="en-US" dirty="0"/>
              <a:t>수만큼의</a:t>
            </a:r>
            <a:endParaRPr lang="en-US" altLang="ko-KR" dirty="0"/>
          </a:p>
          <a:p>
            <a:r>
              <a:rPr lang="ko-KR" altLang="en-US" dirty="0" err="1"/>
              <a:t>신호선이</a:t>
            </a:r>
            <a:r>
              <a:rPr lang="ko-KR" altLang="en-US" dirty="0"/>
              <a:t> 필요하다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55380" y="3397335"/>
            <a:ext cx="1944216" cy="2304256"/>
            <a:chOff x="1219006" y="3573014"/>
            <a:chExt cx="1944216" cy="2304256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22024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55948" y="4469996"/>
              <a:ext cx="2304256" cy="510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1619672" y="3717032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1619671" y="4005064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1668272" y="429309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1668271" y="4591223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1649258" y="4859065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1649257" y="5147097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1697858" y="5435129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692449" y="5733256"/>
              <a:ext cx="986513" cy="0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5549348" y="3397335"/>
            <a:ext cx="2304256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Bit</a:t>
            </a:r>
            <a:r>
              <a:rPr lang="ko-KR" altLang="en-US" dirty="0"/>
              <a:t>수에 무관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개 신호선에 전송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9512" y="2761983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병렬전송 방식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82092" y="2708920"/>
            <a:ext cx="2016224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시리얼 통신 방식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180190" y="3151562"/>
            <a:ext cx="997632" cy="260506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powder"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180188" y="4269428"/>
            <a:ext cx="99763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65132" y="5877716"/>
            <a:ext cx="2002160" cy="5232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병렬신호</a:t>
            </a:r>
            <a:r>
              <a:rPr lang="en-US" altLang="ko-KR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 </a:t>
            </a:r>
            <a:r>
              <a:rPr lang="ko-KR" altLang="en-US" sz="1400" dirty="0">
                <a:solidFill>
                  <a:schemeClr val="bg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직렬신호로 변환</a:t>
            </a:r>
            <a:endParaRPr lang="ko-KR" altLang="en-US" sz="14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288140"/>
            <a:ext cx="3168774" cy="395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365420" y="4294317"/>
            <a:ext cx="2304256" cy="51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>
            <a:off x="3663068" y="3541353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663067" y="3829385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3687801" y="411741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3687801" y="4415544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3678125" y="468338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678124" y="4971418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3702859" y="5259450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3700106" y="5557577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5298316" y="4490366"/>
            <a:ext cx="502065" cy="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662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ACK bit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174E5E-C50F-4D99-BDAF-F23CCB260D10}"/>
              </a:ext>
            </a:extLst>
          </p:cNvPr>
          <p:cNvSpPr txBox="1"/>
          <p:nvPr/>
        </p:nvSpPr>
        <p:spPr>
          <a:xfrm>
            <a:off x="683568" y="5937031"/>
            <a:ext cx="77369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수신측에서 </a:t>
            </a:r>
            <a:r>
              <a:rPr lang="en-US" altLang="ko-KR" b="0" i="0">
                <a:solidFill>
                  <a:srgbClr val="FFFF00"/>
                </a:solidFill>
                <a:effectLst/>
                <a:latin typeface="-apple-system"/>
              </a:rPr>
              <a:t>1</a:t>
            </a:r>
            <a:r>
              <a:rPr lang="ko-KR" altLang="en-US" b="0" i="0">
                <a:solidFill>
                  <a:srgbClr val="FFFF00"/>
                </a:solidFill>
                <a:effectLst/>
                <a:latin typeface="-apple-system"/>
              </a:rPr>
              <a:t>개의 데이터 바이트를 받은 뒤 송신측에 잘 받았다고 보내주는 신호</a:t>
            </a:r>
            <a:endParaRPr lang="ko-KR" altLang="en-US">
              <a:solidFill>
                <a:srgbClr val="FFFF00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DE08D5-C628-426B-A61E-2EF42CD503A7}"/>
              </a:ext>
            </a:extLst>
          </p:cNvPr>
          <p:cNvGrpSpPr/>
          <p:nvPr/>
        </p:nvGrpSpPr>
        <p:grpSpPr>
          <a:xfrm>
            <a:off x="855047" y="1824680"/>
            <a:ext cx="7565483" cy="3980584"/>
            <a:chOff x="855047" y="1824680"/>
            <a:chExt cx="7565483" cy="39805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B262A8-75A1-4AE2-B489-1F3B62A17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047" y="1824680"/>
              <a:ext cx="7565483" cy="398058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0E2570-9058-4A3F-AD2C-D29B6A21D320}"/>
                </a:ext>
              </a:extLst>
            </p:cNvPr>
            <p:cNvSpPr/>
            <p:nvPr/>
          </p:nvSpPr>
          <p:spPr>
            <a:xfrm>
              <a:off x="7637521" y="2598105"/>
              <a:ext cx="752186" cy="277043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728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86003"/>
          </a:xfrm>
        </p:spPr>
        <p:txBody>
          <a:bodyPr/>
          <a:lstStyle/>
          <a:p>
            <a:r>
              <a:rPr lang="en-US" altLang="ko-KR"/>
              <a:t>NACK bit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37B944-0C20-4191-9DBA-37CEBFE6A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740352" cy="2699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CF0CF7-CF4B-47CA-B5E2-2957621B8018}"/>
              </a:ext>
            </a:extLst>
          </p:cNvPr>
          <p:cNvSpPr txBox="1"/>
          <p:nvPr/>
        </p:nvSpPr>
        <p:spPr>
          <a:xfrm>
            <a:off x="755576" y="4755615"/>
            <a:ext cx="813690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아래와 같은 상황에서 수신측이 송신측에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신호를 보냄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.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수신측에서 뭔가 다른 작업을 하고있거나 통신을 시작할 준비가 안되었을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이해하지 못하는 데이터나 명령을 받을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전송 중 수신측에서 더 이상 데이터 바이트를 수신할 수 없을 때</a:t>
            </a:r>
          </a:p>
          <a:p>
            <a:pPr marL="176213" indent="184150"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READ 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동작시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가 수신측으로 작동하면서 예상한 만큼 데이터를 읽었을 때 더 이상 안 보내도 된다고 </a:t>
            </a:r>
            <a:r>
              <a:rPr lang="en-US" altLang="ko-KR" b="0" i="0">
                <a:solidFill>
                  <a:srgbClr val="212529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212529"/>
                </a:solidFill>
                <a:effectLst/>
                <a:latin typeface="-apple-system"/>
              </a:rPr>
              <a:t>에 알릴 때</a:t>
            </a:r>
          </a:p>
        </p:txBody>
      </p:sp>
    </p:spTree>
    <p:extLst>
      <p:ext uri="{BB962C8B-B14F-4D97-AF65-F5344CB8AC3E}">
        <p14:creationId xmlns:p14="http://schemas.microsoft.com/office/powerpoint/2010/main" val="2944221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7DEA4C-F6A3-44FE-ACC6-E5BE944A7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9745"/>
            <a:ext cx="7556278" cy="25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575556" y="4365104"/>
            <a:ext cx="799288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1.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I2C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버스에 쓰기 위해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의 주소와 마지막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(R/W, Write: 0)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쓰기상태로 설정하여 버스에 시작조건을 보냄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2.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승인 비트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를 보내면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쓰기를 원하는 레지스터 내부의 주소를 전송함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3. 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다시 승인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하여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에게 준비가 되었음을 알림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4.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그 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,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가 필요한 모든 데이터를 보낼 때까지 레지스터 데이터를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 보내기 시작함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br>
              <a:rPr lang="ko-KR" altLang="en-US">
                <a:solidFill>
                  <a:schemeClr val="accent3">
                    <a:lumMod val="50000"/>
                  </a:schemeClr>
                </a:solidFill>
              </a:rPr>
            </a:b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5. Master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STOP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상태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(Slave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로부터 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NACK 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받은 이후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)</a:t>
            </a:r>
            <a:r>
              <a:rPr lang="ko-KR" altLang="en-US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에서 전송을 종료합니다</a:t>
            </a:r>
            <a:r>
              <a:rPr lang="en-US" altLang="ko-KR" b="0" i="0">
                <a:solidFill>
                  <a:schemeClr val="accent3">
                    <a:lumMod val="50000"/>
                  </a:schemeClr>
                </a:solidFill>
                <a:effectLst/>
                <a:latin typeface="-apple-system"/>
              </a:rPr>
              <a:t>.</a:t>
            </a: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8104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01"/>
          </a:xfrm>
        </p:spPr>
        <p:txBody>
          <a:bodyPr/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46043"/>
          </a:xfrm>
        </p:spPr>
        <p:txBody>
          <a:bodyPr/>
          <a:lstStyle/>
          <a:p>
            <a:r>
              <a:rPr lang="en-US" altLang="ko-KR"/>
              <a:t>I2C Write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3F757-368B-4DF9-B132-AA1BEC5B06F3}"/>
              </a:ext>
            </a:extLst>
          </p:cNvPr>
          <p:cNvSpPr txBox="1"/>
          <p:nvPr/>
        </p:nvSpPr>
        <p:spPr>
          <a:xfrm>
            <a:off x="277896" y="3783732"/>
            <a:ext cx="8739641" cy="286232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쓰기와 유사한 방식으로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R/W(0: Write)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이후 읽고자 하는 레지스터 주소 전송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레지스터 주소를 확인하면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START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조건과 함께 다시 원하는 장치 주소에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R/W(1: Read)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전송함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읽기 요청 승인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(ACK)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하고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클럭을 계속 공급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73063" indent="-285750" algn="l">
              <a:buFont typeface="Wingdings" panose="05000000000000000000" pitchFamily="2" charset="2"/>
              <a:buChar char="l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는 클럭 펄스를 계속 전송하지만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SDA 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라인을 해제하여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데이터 전송 가능하도록 함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</a:t>
            </a:r>
          </a:p>
          <a:p>
            <a:pPr marL="360363" indent="-273050" algn="l">
              <a:buFont typeface="+mj-lt"/>
              <a:buAutoNum type="arabicPeriod" startAt="5"/>
            </a:pP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Master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가 예상한 바이트 수를 수신하면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NACK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를 전송하여 통신을 중지하고</a:t>
            </a:r>
            <a:b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</a:b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버스를 해제하라는 신호를 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Slave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에 보냄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.(</a:t>
            </a:r>
            <a:r>
              <a:rPr lang="ko-KR" altLang="en-US" b="0" i="0">
                <a:solidFill>
                  <a:srgbClr val="002060"/>
                </a:solidFill>
                <a:effectLst/>
                <a:latin typeface="-apple-system"/>
              </a:rPr>
              <a:t>정지조건</a:t>
            </a:r>
            <a:r>
              <a:rPr lang="en-US" altLang="ko-KR" b="0" i="0">
                <a:solidFill>
                  <a:srgbClr val="002060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59EBBC-3CDE-4E08-BAFF-E9D3F5D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54904"/>
            <a:ext cx="8766018" cy="21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958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IC2</a:t>
            </a:r>
            <a:r>
              <a:rPr lang="ko-KR" altLang="en-US" dirty="0"/>
              <a:t>와 </a:t>
            </a:r>
            <a:r>
              <a:rPr lang="en-US" altLang="ko-KR" dirty="0"/>
              <a:t>SPI </a:t>
            </a:r>
            <a:r>
              <a:rPr lang="ko-KR" altLang="en-US" dirty="0"/>
              <a:t>요약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SPI</a:t>
            </a:r>
            <a:r>
              <a:rPr lang="ko-KR" altLang="en-US" dirty="0"/>
              <a:t>와 </a:t>
            </a:r>
            <a:r>
              <a:rPr lang="en-US" altLang="ko-KR" dirty="0"/>
              <a:t>I2C</a:t>
            </a:r>
            <a:r>
              <a:rPr lang="ko-KR" altLang="en-US" dirty="0"/>
              <a:t>의 요약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149026"/>
              </p:ext>
            </p:extLst>
          </p:nvPr>
        </p:nvGraphicFramePr>
        <p:xfrm>
          <a:off x="899592" y="2204864"/>
          <a:ext cx="60960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I2C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3-</a:t>
                      </a:r>
                      <a:r>
                        <a:rPr lang="ko-KR" altLang="en-US" dirty="0"/>
                        <a:t>버스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라인 필요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2-</a:t>
                      </a:r>
                      <a:r>
                        <a:rPr lang="ko-KR" altLang="en-US" dirty="0"/>
                        <a:t>버스 라인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공식적 사양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높은 데이터 전송 속도</a:t>
                      </a:r>
                      <a:r>
                        <a:rPr lang="en-US" altLang="ko-KR" dirty="0"/>
                        <a:t>: 10MHz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또는 이상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100KHz,</a:t>
                      </a:r>
                      <a:r>
                        <a:rPr lang="en-US" altLang="ko-KR" baseline="0" dirty="0"/>
                        <a:t> 400KHz, 1MHz,</a:t>
                      </a:r>
                    </a:p>
                    <a:p>
                      <a:pPr latinLnBrk="1"/>
                      <a:r>
                        <a:rPr lang="en-US" altLang="ko-KR" baseline="0" dirty="0"/>
                        <a:t>3.4MHz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  <a:r>
                        <a:rPr lang="ko-KR" altLang="en-US" dirty="0"/>
                        <a:t>에는 효율적</a:t>
                      </a:r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Multi-Master, </a:t>
                      </a:r>
                      <a:r>
                        <a:rPr lang="en-US" altLang="ko-KR" dirty="0" err="1"/>
                        <a:t>Mult</a:t>
                      </a:r>
                      <a:r>
                        <a:rPr lang="en-US" altLang="ko-KR" dirty="0"/>
                        <a:t>-Slave</a:t>
                      </a:r>
                      <a:r>
                        <a:rPr lang="ko-KR" altLang="en-US" dirty="0"/>
                        <a:t>에는 더 효율적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내장 어드레스가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없슴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수신확인 신호 </a:t>
                      </a:r>
                      <a:r>
                        <a:rPr lang="en-US" altLang="ko-KR" dirty="0" err="1"/>
                        <a:t>Ack</a:t>
                      </a:r>
                      <a:r>
                        <a:rPr lang="ko-KR" altLang="en-US" dirty="0"/>
                        <a:t>가 </a:t>
                      </a:r>
                      <a:r>
                        <a:rPr lang="ko-KR" altLang="en-US" dirty="0" err="1"/>
                        <a:t>있슴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Point-to-Point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(Less overhead)</a:t>
                      </a:r>
                      <a:endParaRPr lang="ko-KR" altLang="en-US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Point-to-Point</a:t>
                      </a:r>
                    </a:p>
                    <a:p>
                      <a:pPr latinLnBrk="1"/>
                      <a:r>
                        <a:rPr lang="en-US" altLang="ko-KR" dirty="0"/>
                        <a:t>(More</a:t>
                      </a:r>
                      <a:r>
                        <a:rPr lang="en-US" altLang="ko-KR" baseline="0" dirty="0"/>
                        <a:t> overhead)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속도가 빠른데 적합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많은 장치를 연결할 때 적합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32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132856"/>
            <a:ext cx="7906072" cy="3744416"/>
          </a:xfrm>
          <a:prstGeom prst="rect">
            <a:avLst/>
          </a:prstGeom>
        </p:spPr>
        <p:txBody>
          <a:bodyPr vert="horz" rtlCol="0">
            <a:normAutofit fontScale="85000"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Controller Area Network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1985</a:t>
            </a:r>
            <a:r>
              <a:rPr lang="ko-KR" altLang="en-US" sz="2400" dirty="0"/>
              <a:t>년 독일 </a:t>
            </a:r>
            <a:r>
              <a:rPr lang="ko-KR" altLang="en-US" sz="2400" dirty="0" err="1"/>
              <a:t>벤츠에</a:t>
            </a:r>
            <a:r>
              <a:rPr lang="ko-KR" altLang="en-US" sz="2400" dirty="0"/>
              <a:t> 의해 차량용으로 개발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 err="1"/>
              <a:t>비동기식</a:t>
            </a:r>
            <a:r>
              <a:rPr lang="ko-KR" altLang="en-US" sz="2400" dirty="0"/>
              <a:t> 직렬통신의 한 방식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Multi Master – Multi Slave </a:t>
            </a:r>
            <a:r>
              <a:rPr lang="ko-KR" altLang="en-US" sz="2400" dirty="0"/>
              <a:t>구조가 가능해 </a:t>
            </a:r>
            <a:r>
              <a:rPr lang="en-US" altLang="ko-KR" sz="2400" dirty="0"/>
              <a:t>N:N </a:t>
            </a:r>
            <a:r>
              <a:rPr lang="ko-KR" altLang="en-US" sz="2400" dirty="0"/>
              <a:t>통신이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2-Wire Differential </a:t>
            </a:r>
            <a:r>
              <a:rPr lang="ko-KR" altLang="en-US" sz="2400" dirty="0"/>
              <a:t>신호방식</a:t>
            </a:r>
            <a:r>
              <a:rPr lang="en-US" altLang="ko-KR" sz="2400" dirty="0"/>
              <a:t>: </a:t>
            </a:r>
            <a:r>
              <a:rPr lang="ko-KR" altLang="en-US" sz="2400" dirty="0"/>
              <a:t>노이즈에 강하다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 </a:t>
            </a:r>
            <a:r>
              <a:rPr lang="ko-KR" altLang="en-US" sz="2400" dirty="0"/>
              <a:t>트랜시버는 최대</a:t>
            </a:r>
            <a:r>
              <a:rPr lang="en-US" altLang="ko-KR" sz="2400" dirty="0"/>
              <a:t>110</a:t>
            </a:r>
            <a:r>
              <a:rPr lang="ko-KR" altLang="en-US" sz="2400" dirty="0"/>
              <a:t>개까지의 </a:t>
            </a:r>
            <a:r>
              <a:rPr lang="ko-KR" altLang="en-US" sz="2400" dirty="0" err="1"/>
              <a:t>노드</a:t>
            </a:r>
            <a:r>
              <a:rPr lang="ko-KR" altLang="en-US" sz="2400" dirty="0"/>
              <a:t> 연결 가능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주로 장거리 보드 간 통신에 사용되므로 별도의 트랜시버가 필요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통신속도는 </a:t>
            </a:r>
            <a:r>
              <a:rPr lang="en-US" altLang="ko-KR" sz="2400"/>
              <a:t>1Mbps 8 </a:t>
            </a:r>
            <a:r>
              <a:rPr lang="en-US" altLang="ko-KR" sz="2400" dirty="0"/>
              <a:t>byte </a:t>
            </a:r>
            <a:r>
              <a:rPr lang="ko-KR" altLang="en-US" sz="2400" dirty="0"/>
              <a:t>데이터 전송을 하는 하드웨어 </a:t>
            </a:r>
            <a:r>
              <a:rPr lang="ko-KR" altLang="en-US" sz="2400" dirty="0" err="1"/>
              <a:t>패킷을</a:t>
            </a:r>
            <a:r>
              <a:rPr lang="ko-KR" altLang="en-US" sz="2400" dirty="0"/>
              <a:t> 제공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우선순위가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하드웨어적인 오류 보정이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9185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</a:t>
            </a:r>
            <a:r>
              <a:rPr lang="ko-KR" altLang="en-US"/>
              <a:t> </a:t>
            </a:r>
            <a:r>
              <a:rPr lang="en-US" altLang="ko-KR"/>
              <a:t>bus</a:t>
            </a:r>
            <a:r>
              <a:rPr lang="ko-KR" altLang="en-US"/>
              <a:t> </a:t>
            </a:r>
            <a:r>
              <a:rPr lang="en-US" altLang="ko-KR"/>
              <a:t>history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A9241B-21BE-4B63-AC64-7637B7209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2674730"/>
            <a:ext cx="8856984" cy="311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28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31838"/>
            <a:ext cx="8229600" cy="5394326"/>
          </a:xfrm>
        </p:spPr>
        <p:txBody>
          <a:bodyPr/>
          <a:lstStyle/>
          <a:p>
            <a:r>
              <a:rPr lang="en-US" altLang="ko-KR"/>
              <a:t>Typical Automotive Netwerks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FB59C8-0572-451A-A9B6-25411BB2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8"/>
            <a:ext cx="6765081" cy="53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32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배경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B7A05E-764F-ED69-C4B3-3AF88AEF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41" y="2117719"/>
            <a:ext cx="6421471" cy="2957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F8D0BA-F93F-440D-B337-9D8C64FCE885}"/>
              </a:ext>
            </a:extLst>
          </p:cNvPr>
          <p:cNvSpPr txBox="1"/>
          <p:nvPr/>
        </p:nvSpPr>
        <p:spPr>
          <a:xfrm>
            <a:off x="1259632" y="5209510"/>
            <a:ext cx="3168352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>
                <a:effectLst/>
                <a:latin typeface="Arial" panose="020B0604020202020204" pitchFamily="34" charset="0"/>
              </a:rPr>
              <a:t>1:1 </a:t>
            </a:r>
            <a:r>
              <a:rPr lang="ko-KR" altLang="en-US" b="0" i="0">
                <a:effectLst/>
                <a:latin typeface="Arial" panose="020B0604020202020204" pitchFamily="34" charset="0"/>
              </a:rPr>
              <a:t>통신 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모듈이 추가될 때 마다 연결 선 필요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증가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상승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4716016" y="5209510"/>
            <a:ext cx="359875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여러 개의 모듈을 제어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선 수 감소 </a:t>
            </a:r>
            <a:r>
              <a:rPr lang="en-US" altLang="ko-KR">
                <a:latin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>
                <a:latin typeface="Arial" panose="020B0604020202020204" pitchFamily="34" charset="0"/>
              </a:rPr>
              <a:t>공간</a:t>
            </a:r>
            <a:r>
              <a:rPr lang="en-US" altLang="ko-KR">
                <a:latin typeface="Arial" panose="020B0604020202020204" pitchFamily="34" charset="0"/>
              </a:rPr>
              <a:t>/</a:t>
            </a:r>
            <a:r>
              <a:rPr lang="ko-KR" altLang="en-US">
                <a:latin typeface="Arial" panose="020B0604020202020204" pitchFamily="34" charset="0"/>
              </a:rPr>
              <a:t>무게 감소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>
                <a:effectLst/>
                <a:latin typeface="Arial" panose="020B0604020202020204" pitchFamily="34" charset="0"/>
              </a:rPr>
              <a:t>원가 절감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550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504B4-C4C1-633B-B2D6-0F5500351379}"/>
              </a:ext>
            </a:extLst>
          </p:cNvPr>
          <p:cNvSpPr txBox="1"/>
          <p:nvPr/>
        </p:nvSpPr>
        <p:spPr>
          <a:xfrm>
            <a:off x="5059442" y="4863158"/>
            <a:ext cx="3598754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>
                <a:latin typeface="Arial" panose="020B0604020202020204" pitchFamily="34" charset="0"/>
              </a:rPr>
              <a:t>Multi Master</a:t>
            </a:r>
            <a:endParaRPr lang="en-US" altLang="ko-KR" b="0" i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>
                <a:latin typeface="Arial" panose="020B0604020202020204" pitchFamily="34" charset="0"/>
              </a:rPr>
              <a:t>간단한 구조</a:t>
            </a:r>
            <a:endParaRPr lang="en-US" altLang="ko-KR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노이즈에 매우 강함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ID</a:t>
            </a:r>
            <a:r>
              <a:rPr lang="ko-KR" altLang="en-US"/>
              <a:t>값을 이용한 우선 순위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고속 및 원거리 통신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27CC50-BB6B-8C30-435E-34361B3E9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0" y="2204570"/>
            <a:ext cx="7472511" cy="24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27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4874304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5536" y="1844824"/>
            <a:ext cx="4104456" cy="47525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통신의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630" y="1340768"/>
            <a:ext cx="8229600" cy="462599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비동기 및 동기 전송 비교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99" y="2276872"/>
            <a:ext cx="3262461" cy="78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3356992"/>
            <a:ext cx="3312368" cy="50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045" y="2289330"/>
            <a:ext cx="3181526" cy="80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4" y="3294582"/>
            <a:ext cx="3210077" cy="10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75" y="4221088"/>
            <a:ext cx="3312368" cy="2139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495" y="4469924"/>
            <a:ext cx="3210077" cy="189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539552" y="2168860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19672" y="1847131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비동기 전송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054324" y="2163691"/>
            <a:ext cx="3744416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34444" y="184196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동기 전송</a:t>
            </a:r>
          </a:p>
        </p:txBody>
      </p:sp>
    </p:spTree>
    <p:extLst>
      <p:ext uri="{BB962C8B-B14F-4D97-AF65-F5344CB8AC3E}">
        <p14:creationId xmlns:p14="http://schemas.microsoft.com/office/powerpoint/2010/main" val="5042280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510DF-5892-4014-B599-688B1AE9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95062"/>
            <a:ext cx="8314770" cy="18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75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06984" y="242088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통신 속도는 최대 </a:t>
            </a:r>
            <a:r>
              <a:rPr lang="en-US" altLang="ko-KR" sz="2400" dirty="0"/>
              <a:t>1Mbps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1" y="3132468"/>
            <a:ext cx="4176464" cy="251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06" y="3132468"/>
            <a:ext cx="288854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120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413" y="3951948"/>
            <a:ext cx="2787710" cy="1854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772394" y="2060848"/>
            <a:ext cx="7906072" cy="183033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TX</a:t>
            </a:r>
            <a:r>
              <a:rPr lang="ko-KR" altLang="en-US" sz="2400" dirty="0"/>
              <a:t>에서 </a:t>
            </a:r>
            <a:r>
              <a:rPr lang="en-US" altLang="ko-KR" sz="2400" dirty="0"/>
              <a:t>101</a:t>
            </a:r>
            <a:r>
              <a:rPr lang="ko-KR" altLang="en-US" sz="2400" dirty="0"/>
              <a:t>이 트랜시버를 거쳐서 나온 예로</a:t>
            </a:r>
            <a:br>
              <a:rPr lang="en-US" altLang="ko-KR" sz="2400" dirty="0"/>
            </a:br>
            <a:r>
              <a:rPr lang="en-US" altLang="ko-KR" sz="2400" dirty="0"/>
              <a:t>CAN H</a:t>
            </a:r>
            <a:r>
              <a:rPr lang="ko-KR" altLang="en-US" sz="2400" dirty="0"/>
              <a:t>와 </a:t>
            </a:r>
            <a:r>
              <a:rPr lang="en-US" altLang="ko-KR" sz="2400" dirty="0"/>
              <a:t>CAN L</a:t>
            </a:r>
            <a:r>
              <a:rPr lang="ko-KR" altLang="en-US" sz="2400" dirty="0"/>
              <a:t>의 전위차가 작으면 </a:t>
            </a:r>
            <a:r>
              <a:rPr lang="en-US" altLang="ko-KR" sz="2400" dirty="0"/>
              <a:t>1, </a:t>
            </a:r>
            <a:r>
              <a:rPr lang="ko-KR" altLang="en-US" sz="2400" dirty="0"/>
              <a:t>전위차가 크면 </a:t>
            </a:r>
            <a:r>
              <a:rPr lang="en-US" altLang="ko-KR" sz="2400" dirty="0"/>
              <a:t>0</a:t>
            </a:r>
            <a:r>
              <a:rPr lang="ko-KR" altLang="en-US" sz="2400" dirty="0"/>
              <a:t>으로 하여 원 신호인 </a:t>
            </a:r>
            <a:r>
              <a:rPr lang="en-US" altLang="ko-KR" sz="2400" dirty="0"/>
              <a:t>101</a:t>
            </a:r>
            <a:r>
              <a:rPr lang="ko-KR" altLang="en-US" sz="2400" dirty="0"/>
              <a:t>을 파악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dirty="0"/>
              <a:t>이러한 신호방식은 노이즈에 아주 강하다</a:t>
            </a:r>
            <a:endParaRPr lang="en-US" altLang="ko-KR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4" y="3922012"/>
            <a:ext cx="4712767" cy="19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542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2878DB-801C-49B0-91F4-633866659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9" y="1531606"/>
            <a:ext cx="8354545" cy="469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213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95E3E6-4F2D-4969-A8F8-2F052D40BD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456884"/>
            <a:ext cx="8882581" cy="499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978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B175BC-4081-477A-A242-86C084A204A4}"/>
              </a:ext>
            </a:extLst>
          </p:cNvPr>
          <p:cNvGrpSpPr/>
          <p:nvPr/>
        </p:nvGrpSpPr>
        <p:grpSpPr>
          <a:xfrm>
            <a:off x="611560" y="1816539"/>
            <a:ext cx="7700057" cy="4050506"/>
            <a:chOff x="1678578" y="1062685"/>
            <a:chExt cx="10266742" cy="540067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B08C48D-9251-4559-A6A9-7DDA3D2608A5}"/>
                </a:ext>
              </a:extLst>
            </p:cNvPr>
            <p:cNvGrpSpPr/>
            <p:nvPr/>
          </p:nvGrpSpPr>
          <p:grpSpPr>
            <a:xfrm>
              <a:off x="7384021" y="1835357"/>
              <a:ext cx="4561299" cy="2101658"/>
              <a:chOff x="2104195" y="1347537"/>
              <a:chExt cx="6710349" cy="3585410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80953625-4DFD-48AF-96D0-657C7DC89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04195" y="1605051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390D2CC-BF96-4062-957E-0030BA233652}"/>
                  </a:ext>
                </a:extLst>
              </p:cNvPr>
              <p:cNvSpPr/>
              <p:nvPr/>
            </p:nvSpPr>
            <p:spPr>
              <a:xfrm>
                <a:off x="3910593" y="1347537"/>
                <a:ext cx="1375702" cy="1467852"/>
              </a:xfrm>
              <a:prstGeom prst="rect">
                <a:avLst/>
              </a:prstGeom>
              <a:noFill/>
              <a:ln w="38100" cap="flat" cmpd="sng" algn="ctr">
                <a:solidFill>
                  <a:srgbClr val="00B0F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21D2833D-F1F9-4FB1-A356-65F8721B6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0596" y="2164253"/>
              <a:ext cx="3087604" cy="1083690"/>
            </a:xfrm>
            <a:prstGeom prst="line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</a:ln>
            <a:effectLst/>
          </p:spPr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C2D9B7-22E9-48B1-AE87-CFEFC7454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8FEF4B1-F02B-49E9-92B3-FBFFD6D9C3C9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89C0D56-3CFC-4C61-A0FA-9A4352F1040F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8200DE-9221-4CB5-B674-A29FCC74870F}"/>
                </a:ext>
              </a:extLst>
            </p:cNvPr>
            <p:cNvSpPr txBox="1"/>
            <p:nvPr/>
          </p:nvSpPr>
          <p:spPr>
            <a:xfrm>
              <a:off x="5370596" y="3610057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Digital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77759F-76F2-475A-979E-20EBA6828E7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6858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100" b="0" i="0" u="none" strike="noStrike" kern="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</a:rPr>
                <a:t>Differential Signals</a:t>
              </a:r>
              <a:endParaRPr kumimoji="0" lang="ko-KR" altLang="en-US" sz="21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8647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45F86A-AA2E-43FE-8E63-208A181BE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28" y="1527812"/>
            <a:ext cx="8500460" cy="47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0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통신 특징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673F607-0AF7-4362-A774-AE25762A3004}"/>
              </a:ext>
            </a:extLst>
          </p:cNvPr>
          <p:cNvGrpSpPr/>
          <p:nvPr/>
        </p:nvGrpSpPr>
        <p:grpSpPr>
          <a:xfrm>
            <a:off x="611560" y="1816539"/>
            <a:ext cx="7665442" cy="4050506"/>
            <a:chOff x="1678578" y="1062685"/>
            <a:chExt cx="10220589" cy="54006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0DAEBC9-AD27-416C-8EFD-B10729304977}"/>
                </a:ext>
              </a:extLst>
            </p:cNvPr>
            <p:cNvGrpSpPr/>
            <p:nvPr/>
          </p:nvGrpSpPr>
          <p:grpSpPr>
            <a:xfrm>
              <a:off x="7337868" y="1189297"/>
              <a:ext cx="4561299" cy="2096031"/>
              <a:chOff x="2036297" y="245364"/>
              <a:chExt cx="6710349" cy="3575811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34E47AF-1C48-4DFD-A694-B06786DDD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36297" y="493279"/>
                <a:ext cx="6710349" cy="3327896"/>
              </a:xfrm>
              <a:prstGeom prst="rect">
                <a:avLst/>
              </a:prstGeom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93D495-5CD3-4D9E-8FE4-768948923F11}"/>
                  </a:ext>
                </a:extLst>
              </p:cNvPr>
              <p:cNvSpPr/>
              <p:nvPr/>
            </p:nvSpPr>
            <p:spPr>
              <a:xfrm>
                <a:off x="3938900" y="245364"/>
                <a:ext cx="1375703" cy="1467851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1"/>
                <a:endParaRPr lang="ko-KR" altLang="en-US" sz="135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0A6C11-EDED-4BCD-AD9C-71973981B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9591" y="1525810"/>
              <a:ext cx="3222313" cy="1020927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70AC9B4-7D73-4D87-8D3B-7618BC40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578" y="1062685"/>
              <a:ext cx="3505200" cy="5400675"/>
            </a:xfrm>
            <a:prstGeom prst="rect">
              <a:avLst/>
            </a:prstGeom>
            <a:ln w="57150">
              <a:solidFill>
                <a:srgbClr val="00B0F0"/>
              </a:solidFill>
            </a:ln>
          </p:spPr>
        </p:pic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0DCFBDA0-BCE3-411F-BA7C-E6B4C31225DE}"/>
                </a:ext>
              </a:extLst>
            </p:cNvPr>
            <p:cNvSpPr/>
            <p:nvPr/>
          </p:nvSpPr>
          <p:spPr>
            <a:xfrm>
              <a:off x="2121626" y="3425289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BC12EE99-1106-4AA6-8FA3-849FE53DFBBC}"/>
                </a:ext>
              </a:extLst>
            </p:cNvPr>
            <p:cNvSpPr/>
            <p:nvPr/>
          </p:nvSpPr>
          <p:spPr>
            <a:xfrm>
              <a:off x="2121625" y="4944324"/>
              <a:ext cx="3004457" cy="78377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latinLnBrk="1"/>
              <a:endParaRPr lang="ko-KR" altLang="en-US" sz="135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C1A299-D215-4F9B-AA8B-66ED1DAFCC42}"/>
                </a:ext>
              </a:extLst>
            </p:cNvPr>
            <p:cNvSpPr txBox="1"/>
            <p:nvPr/>
          </p:nvSpPr>
          <p:spPr>
            <a:xfrm>
              <a:off x="5311591" y="3477720"/>
              <a:ext cx="224459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Digital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382D0D-8C59-4895-9FF0-26790B12D25A}"/>
                </a:ext>
              </a:extLst>
            </p:cNvPr>
            <p:cNvSpPr txBox="1"/>
            <p:nvPr/>
          </p:nvSpPr>
          <p:spPr>
            <a:xfrm>
              <a:off x="5370596" y="5194723"/>
              <a:ext cx="308760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 latinLnBrk="1"/>
              <a:r>
                <a:rPr lang="en-US" altLang="ko-KR" sz="2100">
                  <a:solidFill>
                    <a:srgbClr val="FFFF00"/>
                  </a:solidFill>
                  <a:latin typeface="Calibri"/>
                  <a:ea typeface="맑은 고딕" panose="020B0503020000020004" pitchFamily="50" charset="-127"/>
                </a:rPr>
                <a:t>Differential Signals</a:t>
              </a:r>
              <a:endParaRPr lang="ko-KR" altLang="en-US" sz="2100">
                <a:solidFill>
                  <a:srgbClr val="FFFF00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142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147986-2FA8-4947-855D-6E9AE2F5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84017"/>
            <a:ext cx="4714696" cy="464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341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281012C-F883-4B17-844A-93857919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46" y="1689842"/>
            <a:ext cx="7272808" cy="48935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87552F0E-B9BC-49ED-B312-F667CA61E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7" y="387152"/>
            <a:ext cx="3858286" cy="20337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36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UART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5804" y="1500174"/>
            <a:ext cx="8658196" cy="5241194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UART(Universal Asynchronous Receiver Transmitter)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대표적인 비동기 시리얼 통신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정해진 속도</a:t>
            </a:r>
            <a:r>
              <a:rPr lang="en-US" altLang="ko-KR" sz="2000" dirty="0"/>
              <a:t>(Baud Rate)</a:t>
            </a:r>
            <a:r>
              <a:rPr lang="ko-KR" altLang="en-US" sz="2000" dirty="0"/>
              <a:t>에 맞추어 병렬데이터를 비트단위로 직렬전송하고</a:t>
            </a:r>
            <a:r>
              <a:rPr lang="en-US" altLang="ko-KR" sz="2000" dirty="0"/>
              <a:t>, </a:t>
            </a:r>
            <a:r>
              <a:rPr lang="ko-KR" altLang="en-US" sz="2000" dirty="0"/>
              <a:t>수신된 직렬데이터를 병렬데이터로 변환하는 장치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 err="1"/>
              <a:t>Tx</a:t>
            </a:r>
            <a:r>
              <a:rPr lang="en-US" altLang="ko-KR" sz="2000" dirty="0"/>
              <a:t>(Transmitter) / Rx(Receiver) 2</a:t>
            </a:r>
            <a:r>
              <a:rPr lang="ko-KR" altLang="en-US" sz="2000" dirty="0"/>
              <a:t>개의 통신 라인을 이용</a:t>
            </a:r>
            <a:endParaRPr lang="en-US" altLang="ko-KR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2000" dirty="0"/>
              <a:t>동기화를 하지 않으므로 송수신 측에서 </a:t>
            </a:r>
            <a:r>
              <a:rPr lang="ko-KR" altLang="en-US" sz="2000" b="1" dirty="0">
                <a:solidFill>
                  <a:srgbClr val="FFFF00"/>
                </a:solidFill>
              </a:rPr>
              <a:t>동일한</a:t>
            </a:r>
            <a:r>
              <a:rPr lang="ko-KR" altLang="en-US" sz="2000" dirty="0"/>
              <a:t> </a:t>
            </a:r>
            <a:r>
              <a:rPr lang="en-US" altLang="ko-KR" sz="2000" dirty="0"/>
              <a:t>UART</a:t>
            </a:r>
            <a:r>
              <a:rPr lang="ko-KR" altLang="en-US" sz="2000" dirty="0"/>
              <a:t>의</a:t>
            </a:r>
            <a:r>
              <a:rPr lang="en-US" altLang="ko-KR" sz="2000" dirty="0"/>
              <a:t> </a:t>
            </a:r>
            <a:r>
              <a:rPr lang="ko-KR" altLang="en-US" sz="2000" dirty="0"/>
              <a:t>파라미터를 설정해야 한다</a:t>
            </a:r>
            <a:r>
              <a:rPr lang="en-US" altLang="ko-KR" sz="2000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2000" dirty="0"/>
              <a:t>UART</a:t>
            </a:r>
            <a:r>
              <a:rPr lang="ko-KR" altLang="en-US" sz="2000" dirty="0"/>
              <a:t>는 </a:t>
            </a:r>
            <a:r>
              <a:rPr lang="en-US" altLang="ko-KR" sz="2000" dirty="0"/>
              <a:t>TTL </a:t>
            </a:r>
            <a:r>
              <a:rPr lang="ko-KR" altLang="en-US" sz="2000" dirty="0"/>
              <a:t>레벨 신호를 다룬다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23529" y="4797152"/>
            <a:ext cx="8640958" cy="1491228"/>
            <a:chOff x="323529" y="4797152"/>
            <a:chExt cx="8640958" cy="1491228"/>
          </a:xfrm>
        </p:grpSpPr>
        <p:cxnSp>
          <p:nvCxnSpPr>
            <p:cNvPr id="7" name="직선 화살표 연결선 6"/>
            <p:cNvCxnSpPr/>
            <p:nvPr/>
          </p:nvCxnSpPr>
          <p:spPr>
            <a:xfrm flipV="1">
              <a:off x="3932312" y="5345362"/>
              <a:ext cx="1549474" cy="15737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 flipV="1">
              <a:off x="3932312" y="5743077"/>
              <a:ext cx="1728192" cy="2024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>
              <a:off x="7107855" y="4823245"/>
              <a:ext cx="1856632" cy="1465135"/>
              <a:chOff x="7107855" y="4823245"/>
              <a:chExt cx="1856632" cy="1465135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323529" y="4797152"/>
              <a:ext cx="1856632" cy="1465135"/>
              <a:chOff x="7107855" y="4823245"/>
              <a:chExt cx="1856632" cy="1465135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7107855" y="4823245"/>
                <a:ext cx="1856631" cy="276999"/>
              </a:xfrm>
              <a:prstGeom prst="rect">
                <a:avLst/>
              </a:prstGeom>
              <a:solidFill>
                <a:schemeClr val="tx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 err="1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파라미터</a:t>
                </a:r>
                <a:endParaRPr lang="ko-KR" altLang="en-US" sz="1200" b="1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107856" y="5088051"/>
                <a:ext cx="1856631" cy="120032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Baud Rate:9600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Stat Bit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Data Bit: 8,9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Stop Bit: 1, 1.5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Parity bit: odd, even,</a:t>
                </a:r>
              </a:p>
              <a:p>
                <a:r>
                  <a:rPr lang="en-US" altLang="ko-KR" sz="1200" b="1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                 none</a:t>
                </a:r>
                <a:endParaRPr lang="ko-KR" altLang="en-US" sz="1200" b="1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2564160" y="4975645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28" name="직사각형 27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21546" y="5042097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321546" y="5476834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5481786" y="4968000"/>
              <a:ext cx="1368152" cy="1224136"/>
              <a:chOff x="2411760" y="4823245"/>
              <a:chExt cx="1368152" cy="1224136"/>
            </a:xfr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p:grpSpPr>
          <p:sp>
            <p:nvSpPr>
              <p:cNvPr id="32" name="직사각형 31"/>
              <p:cNvSpPr/>
              <p:nvPr/>
            </p:nvSpPr>
            <p:spPr>
              <a:xfrm>
                <a:off x="2411760" y="4823245"/>
                <a:ext cx="1368152" cy="1224136"/>
              </a:xfrm>
              <a:prstGeom prst="rect">
                <a:avLst/>
              </a:prstGeom>
              <a:grpFill/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UART</a:t>
                </a:r>
                <a:endParaRPr lang="ko-KR" altLang="en-US" dirty="0">
                  <a:solidFill>
                    <a:schemeClr val="bg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411760" y="5062108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TX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411760" y="5544193"/>
                <a:ext cx="432048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2">
                        <a:lumMod val="25000"/>
                      </a:schemeClr>
                    </a:solidFill>
                  </a:rPr>
                  <a:t>RX</a:t>
                </a:r>
                <a:endParaRPr lang="ko-KR" altLang="en-US" sz="1200" b="1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27396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0650CD6-64CF-4B4E-A422-9CF24085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556132"/>
            <a:ext cx="8390418" cy="50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215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E328AA-EA77-4F59-8BC2-80B398C5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374898"/>
            <a:ext cx="4896544" cy="4012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2B03C7-DB01-43B6-B70A-9C6AEADD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5529586"/>
            <a:ext cx="4896544" cy="11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20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Differential Signal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7C38AB-35B0-422C-A8AD-C4D64E7FD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7" y="1747267"/>
            <a:ext cx="855038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36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2D2D8E-91A2-4143-AA20-0A4165256E58}"/>
              </a:ext>
            </a:extLst>
          </p:cNvPr>
          <p:cNvGrpSpPr/>
          <p:nvPr/>
        </p:nvGrpSpPr>
        <p:grpSpPr>
          <a:xfrm>
            <a:off x="627860" y="1550525"/>
            <a:ext cx="8229599" cy="5007288"/>
            <a:chOff x="1761520" y="762511"/>
            <a:chExt cx="8668960" cy="58659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E37B09-6BD7-49BF-8B0E-5F30F42E4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520" y="762511"/>
              <a:ext cx="8668960" cy="57729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6819AD5-A450-4C3F-A877-CD54EACE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5689" y="4524706"/>
              <a:ext cx="3964791" cy="2103767"/>
            </a:xfrm>
            <a:prstGeom prst="rect">
              <a:avLst/>
            </a:prstGeom>
            <a:ln w="38100">
              <a:solidFill>
                <a:srgbClr val="5B9BD5">
                  <a:lumMod val="40000"/>
                  <a:lumOff val="60000"/>
                </a:srgb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821866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Transceiver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D8F6F0-7ABC-4F0C-963E-2B0C4CA78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8" y="1667428"/>
            <a:ext cx="8380265" cy="47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25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CAN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A2992-C5D4-31E3-BE80-C87D23E4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47" y="2209907"/>
            <a:ext cx="6926129" cy="26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73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Data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8F2BB7-D9AF-497C-B4AC-3E380C8F2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860115"/>
            <a:ext cx="8640959" cy="2182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02CCD0E-6821-4633-9E34-CBBFA863E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1" y="4472573"/>
            <a:ext cx="864096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989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의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1A0C7D-168F-493D-81E1-A8D36655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0" y="1877290"/>
            <a:ext cx="8584640" cy="42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342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2.0A(Standard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FDD07-4C53-4148-BAB4-BC1D518FB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855"/>
            <a:ext cx="9144000" cy="443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19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Frame</a:t>
            </a:r>
            <a:r>
              <a:rPr lang="ko-KR" altLang="en-US"/>
              <a:t> </a:t>
            </a:r>
            <a:r>
              <a:rPr lang="en-US" altLang="ko-KR"/>
              <a:t>2.0B(Extended Format)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D891F-2021-4324-A10C-CF0E83F3F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9367"/>
            <a:ext cx="9144000" cy="44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29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트랜시버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UART</a:t>
            </a:r>
            <a:r>
              <a:rPr lang="ko-KR" altLang="en-US" sz="1800" dirty="0"/>
              <a:t>가 있으면 비동기 통신은 가능하지만 </a:t>
            </a:r>
            <a:r>
              <a:rPr lang="en-US" altLang="ko-KR" sz="1800" dirty="0"/>
              <a:t>UART</a:t>
            </a:r>
            <a:r>
              <a:rPr lang="ko-KR" altLang="en-US" sz="1800" dirty="0"/>
              <a:t>의 송수신 핀을 다른 </a:t>
            </a:r>
            <a:r>
              <a:rPr lang="en-US" altLang="ko-KR" sz="1800" dirty="0"/>
              <a:t>UART</a:t>
            </a:r>
            <a:r>
              <a:rPr lang="ko-KR" altLang="en-US" sz="1800" dirty="0"/>
              <a:t>장치의 직렬포트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, RS232</a:t>
            </a:r>
            <a:r>
              <a:rPr lang="ko-KR" altLang="en-US" sz="1800" dirty="0"/>
              <a:t>포트</a:t>
            </a:r>
            <a:r>
              <a:rPr lang="en-US" altLang="ko-KR" sz="1800" dirty="0"/>
              <a:t>)</a:t>
            </a:r>
            <a:r>
              <a:rPr lang="ko-KR" altLang="en-US" sz="1800" dirty="0"/>
              <a:t>에 바로 연결할 수 없다</a:t>
            </a:r>
            <a:endParaRPr lang="en-US" altLang="ko-KR" sz="1800" dirty="0"/>
          </a:p>
          <a:p>
            <a:r>
              <a:rPr lang="en-US" altLang="ko-KR" sz="1800" dirty="0"/>
              <a:t>UART</a:t>
            </a:r>
            <a:r>
              <a:rPr lang="ko-KR" altLang="en-US" sz="1800" dirty="0"/>
              <a:t>의 </a:t>
            </a:r>
            <a:r>
              <a:rPr lang="en-US" altLang="ko-KR" sz="1800" dirty="0"/>
              <a:t>TTL </a:t>
            </a:r>
            <a:r>
              <a:rPr lang="ko-KR" altLang="en-US" sz="1800" dirty="0"/>
              <a:t>레벨을 통신이 잘되도록 전기적 특성을 변환해 주는 장치를 </a:t>
            </a:r>
            <a:r>
              <a:rPr lang="ko-KR" altLang="en-US" sz="1800" dirty="0">
                <a:solidFill>
                  <a:srgbClr val="FFFF00"/>
                </a:solidFill>
              </a:rPr>
              <a:t>트랜시버</a:t>
            </a:r>
            <a:r>
              <a:rPr lang="ko-KR" altLang="en-US" sz="1800" dirty="0"/>
              <a:t>라고 한다</a:t>
            </a:r>
            <a:endParaRPr lang="en-US" altLang="ko-KR" sz="1800" dirty="0"/>
          </a:p>
          <a:p>
            <a:r>
              <a:rPr lang="en-US" altLang="ko-KR" sz="1800" dirty="0"/>
              <a:t>TTL</a:t>
            </a:r>
            <a:r>
              <a:rPr lang="ko-KR" altLang="en-US" sz="1800" dirty="0"/>
              <a:t>레벨</a:t>
            </a:r>
            <a:r>
              <a:rPr lang="en-US" altLang="ko-KR" sz="1800" dirty="0"/>
              <a:t>(0v-5V)</a:t>
            </a:r>
            <a:r>
              <a:rPr lang="ko-KR" altLang="en-US" sz="1800" dirty="0"/>
              <a:t>을 트랜시버의 전기적 특성에 주어진 신호레벨로 변환하는 표준 규격에 따라 </a:t>
            </a:r>
            <a:r>
              <a:rPr lang="en-US" altLang="ko-KR" sz="1800" dirty="0"/>
              <a:t>RS232</a:t>
            </a:r>
            <a:r>
              <a:rPr lang="en-US" altLang="ko-KR" sz="1800"/>
              <a:t>, RS422, </a:t>
            </a:r>
            <a:r>
              <a:rPr lang="en-US" altLang="ko-KR" sz="1800" dirty="0"/>
              <a:t>RS485</a:t>
            </a:r>
            <a:r>
              <a:rPr lang="ko-KR" altLang="en-US" sz="1800" dirty="0"/>
              <a:t>로 나뉘어 진다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467544" y="4034923"/>
            <a:ext cx="8431198" cy="1909638"/>
            <a:chOff x="218940" y="4365893"/>
            <a:chExt cx="8431198" cy="1909638"/>
          </a:xfrm>
        </p:grpSpPr>
        <p:pic>
          <p:nvPicPr>
            <p:cNvPr id="33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56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D:\PROJECT\03_CAM100A\문서\05.CamSti100세미나\4.시리얼 통신 기초_2014.10.30\Untitled-TrueColor-0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048" y="4365893"/>
              <a:ext cx="1029832" cy="1752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3116611" y="5210268"/>
              <a:ext cx="2319485" cy="31973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/>
            <p:nvPr/>
          </p:nvCxnSpPr>
          <p:spPr>
            <a:xfrm>
              <a:off x="3171268" y="5759541"/>
              <a:ext cx="226482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218940" y="4947213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561117"/>
              <a:ext cx="1304925" cy="56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5818331"/>
              <a:ext cx="12477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직선 화살표 연결선 36"/>
            <p:cNvCxnSpPr/>
            <p:nvPr/>
          </p:nvCxnSpPr>
          <p:spPr>
            <a:xfrm>
              <a:off x="1344750" y="5194530"/>
              <a:ext cx="1449127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1344750" y="5759541"/>
              <a:ext cx="1466478" cy="0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7524328" y="4963172"/>
              <a:ext cx="1125810" cy="1007304"/>
            </a:xfrm>
            <a:prstGeom prst="rect">
              <a:avLst/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5400000" scaled="0"/>
            </a:gradFill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>
                      <a:lumMod val="65000"/>
                      <a:lumOff val="35000"/>
                    </a:schemeClr>
                  </a:solidFill>
                </a:rPr>
                <a:t>UART</a:t>
              </a:r>
              <a:endParaRPr lang="ko-KR" altLang="en-US" dirty="0">
                <a:solidFill>
                  <a:schemeClr val="bg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517" y="4842105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142" y="5825929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912702" y="499888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90044" y="5621041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42956" y="5148734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RX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524328" y="5621040"/>
              <a:ext cx="4320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TX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5838192" y="5242240"/>
              <a:ext cx="1686136" cy="19311"/>
            </a:xfrm>
            <a:prstGeom prst="straightConnector1">
              <a:avLst/>
            </a:prstGeom>
            <a:ln w="28575"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/>
            <p:nvPr/>
          </p:nvCxnSpPr>
          <p:spPr>
            <a:xfrm flipV="1">
              <a:off x="5740010" y="5759540"/>
              <a:ext cx="1784318" cy="1"/>
            </a:xfrm>
            <a:prstGeom prst="straightConnector1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4930979"/>
              <a:ext cx="1047750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809" y="5786385"/>
              <a:ext cx="1000125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24669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Extended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17B1F0-724C-4777-90DC-F23637536331}"/>
              </a:ext>
            </a:extLst>
          </p:cNvPr>
          <p:cNvGrpSpPr/>
          <p:nvPr/>
        </p:nvGrpSpPr>
        <p:grpSpPr>
          <a:xfrm>
            <a:off x="519921" y="2007170"/>
            <a:ext cx="8537547" cy="3674126"/>
            <a:chOff x="519921" y="2007170"/>
            <a:chExt cx="11122849" cy="4786708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264F32EC-CED4-4C1B-9DF7-52767AA607AA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921" y="2007170"/>
              <a:ext cx="11122849" cy="28835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42E17A-8949-4183-A7A8-D95CCBE4EBDF}"/>
                </a:ext>
              </a:extLst>
            </p:cNvPr>
            <p:cNvSpPr txBox="1"/>
            <p:nvPr/>
          </p:nvSpPr>
          <p:spPr>
            <a:xfrm>
              <a:off x="2727866" y="5470657"/>
              <a:ext cx="7668010" cy="13232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2000">
                  <a:latin typeface="Udemy Sans"/>
                </a:rPr>
                <a:t>they have added two more control bits. In order to distinguish between a Standard frame and Extended frame.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09D5012-D053-4131-9517-2D01D34865E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09418" y="3891851"/>
              <a:ext cx="968756" cy="138113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CB7861B-C6F8-43CD-A37D-29AD124DCF34}"/>
                </a:ext>
              </a:extLst>
            </p:cNvPr>
            <p:cNvSpPr/>
            <p:nvPr/>
          </p:nvSpPr>
          <p:spPr>
            <a:xfrm>
              <a:off x="2872740" y="3345181"/>
              <a:ext cx="594360" cy="358140"/>
            </a:xfrm>
            <a:prstGeom prst="rect">
              <a:avLst/>
            </a:prstGeom>
            <a:solidFill>
              <a:srgbClr val="FFD966">
                <a:alpha val="50196"/>
              </a:srgbClr>
            </a:solidFill>
            <a:ln w="28575">
              <a:solidFill>
                <a:srgbClr val="EC80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38369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9230" y="2060848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CD2C20-F241-436D-B546-D4BFFC25A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7990"/>
            <a:ext cx="9144000" cy="30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77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E3ECC4E-5B6E-4D11-BF2B-00F29E74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9262"/>
            <a:ext cx="9144000" cy="275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3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Data frame</a:t>
            </a:r>
            <a:r>
              <a:rPr lang="ko-KR" altLang="en-US"/>
              <a:t>과 </a:t>
            </a:r>
            <a:r>
              <a:rPr lang="en-US" altLang="ko-KR"/>
              <a:t>Remote frame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CEB67B-FBC5-4781-9D6B-C953AAD8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1700808"/>
            <a:ext cx="7308304" cy="45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0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26BBD22-03B7-4C37-93A2-C117DAE69880}"/>
              </a:ext>
            </a:extLst>
          </p:cNvPr>
          <p:cNvGrpSpPr/>
          <p:nvPr/>
        </p:nvGrpSpPr>
        <p:grpSpPr>
          <a:xfrm>
            <a:off x="518547" y="2100077"/>
            <a:ext cx="8106906" cy="3730594"/>
            <a:chOff x="518547" y="2100077"/>
            <a:chExt cx="8106906" cy="373059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85E11C4-B3F3-4553-8268-1F2156A81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547" y="2100077"/>
              <a:ext cx="8106906" cy="26578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E6E879-3ED0-4288-AEB4-4DF5FFA41D2B}"/>
                </a:ext>
              </a:extLst>
            </p:cNvPr>
            <p:cNvSpPr txBox="1"/>
            <p:nvPr/>
          </p:nvSpPr>
          <p:spPr>
            <a:xfrm>
              <a:off x="7395979" y="4079320"/>
              <a:ext cx="1130806" cy="461665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/>
                <a:t>Winner</a:t>
              </a:r>
              <a:endParaRPr lang="ko-KR" altLang="en-US" sz="24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F10608-D6F8-45BE-A479-4784017E33A7}"/>
                </a:ext>
              </a:extLst>
            </p:cNvPr>
            <p:cNvSpPr txBox="1"/>
            <p:nvPr/>
          </p:nvSpPr>
          <p:spPr>
            <a:xfrm>
              <a:off x="581402" y="5369006"/>
              <a:ext cx="8003232" cy="461665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400">
                  <a:solidFill>
                    <a:srgbClr val="0000FF"/>
                  </a:solidFill>
                </a:rPr>
                <a:t>The lower ID, the higher priority</a:t>
              </a:r>
              <a:endParaRPr lang="ko-KR" altLang="en-US" sz="240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0096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Multiple Node</a:t>
            </a:r>
            <a:r>
              <a:rPr lang="ko-KR" altLang="en-US"/>
              <a:t>의 </a:t>
            </a:r>
            <a:r>
              <a:rPr lang="en-US" altLang="ko-KR"/>
              <a:t>Bus Access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01381E-B3DF-4A02-B109-1C9A38F03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1" y="1745969"/>
            <a:ext cx="8465438" cy="483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56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프로토콜</a:t>
            </a:r>
            <a:r>
              <a:rPr lang="en-US" altLang="ko-KR"/>
              <a:t>: Stuffing bit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5BE15E-E7FD-4099-84C4-BFAAAC19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22" y="1718445"/>
            <a:ext cx="6363844" cy="34211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DB46A1-81AE-401E-9443-E7C9439693DC}"/>
              </a:ext>
            </a:extLst>
          </p:cNvPr>
          <p:cNvSpPr txBox="1"/>
          <p:nvPr/>
        </p:nvSpPr>
        <p:spPr>
          <a:xfrm>
            <a:off x="488022" y="5158472"/>
            <a:ext cx="78640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통신에서 자신의 상태를 알리는 오류 프레임은 연속된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6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개 이상의 같은 비트로 구성되어 있다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때문에 통신 오류가 아닌 상황에서 연속적으로 같은 신호가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 이상 출력되면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연속되는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5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비트와 반대되는 비트를 끼워 입력하는데 이러한 비트를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라고 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49C298-FF17-4080-96E4-996DAA30FDF3}"/>
              </a:ext>
            </a:extLst>
          </p:cNvPr>
          <p:cNvSpPr txBox="1"/>
          <p:nvPr/>
        </p:nvSpPr>
        <p:spPr>
          <a:xfrm>
            <a:off x="5652120" y="2908821"/>
            <a:ext cx="3333056" cy="1754326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이러한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는 송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/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수신 과정 중의 파형에서만 확인할 수 있고 실제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CAN 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컨트롤러에 전달될 때에는 수신과정의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Stuffing bit</a:t>
            </a:r>
            <a:r>
              <a:rPr lang="ko-KR" altLang="en-US" b="0" i="0">
                <a:solidFill>
                  <a:srgbClr val="555555"/>
                </a:solidFill>
                <a:effectLst/>
                <a:latin typeface="AppleSDGothicNeo"/>
              </a:rPr>
              <a:t>가 제거되어 원래의 신호로 전달 된다</a:t>
            </a:r>
            <a:r>
              <a:rPr lang="en-US" altLang="ko-KR" b="0" i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480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704050"/>
            <a:ext cx="8229600" cy="5422114"/>
          </a:xfrm>
        </p:spPr>
        <p:txBody>
          <a:bodyPr/>
          <a:lstStyle/>
          <a:p>
            <a:r>
              <a:rPr lang="en-US" altLang="ko-KR"/>
              <a:t>CAN Error Tracking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064E3-9DC5-4EF1-A359-0C066B2B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266124"/>
            <a:ext cx="5328592" cy="55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63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en-US" altLang="ko-KR"/>
              <a:t>CAN Frame </a:t>
            </a:r>
            <a:r>
              <a:rPr lang="ko-KR" altLang="en-US"/>
              <a:t>프로토콜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819B9-2EA0-42DC-9801-BE71B390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3" y="2146481"/>
            <a:ext cx="8465438" cy="322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314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US" altLang="ko-KR"/>
              <a:t>CAN </a:t>
            </a:r>
            <a:r>
              <a:rPr lang="ko-KR" altLang="en-US"/>
              <a:t>송수신 구조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59366" y="2337527"/>
            <a:ext cx="7906072" cy="3816424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F930200-CEBE-4FE1-85C9-7B15E007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9" y="1398786"/>
            <a:ext cx="9059441" cy="54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5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포트 종류의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트랜시버에 따라 </a:t>
            </a:r>
            <a:r>
              <a:rPr lang="en-US" altLang="ko-KR" dirty="0"/>
              <a:t>RS232, RS422, RS485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636912"/>
            <a:ext cx="7665167" cy="235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8321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CAN</a:t>
            </a:r>
            <a:r>
              <a:rPr lang="ko-KR" altLang="en-US" dirty="0"/>
              <a:t>동작구조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23517"/>
            <a:ext cx="207645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57908" y="3932728"/>
            <a:ext cx="7906072" cy="2592616"/>
          </a:xfrm>
          <a:prstGeom prst="rect">
            <a:avLst/>
          </a:prstGeom>
        </p:spPr>
        <p:txBody>
          <a:bodyPr vert="horz" rtlCol="0">
            <a:normAutofit lnSpcReduction="10000"/>
          </a:bodyPr>
          <a:lstStyle>
            <a:lvl1pPr marL="342900" indent="-3429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/>
              <a:buChar char="õ"/>
              <a:defRPr kumimoji="0" sz="3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1pPr>
            <a:lvl2pPr marL="742950" indent="-28575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2"/>
              <a:buChar char="â"/>
              <a:defRPr kumimoji="0" sz="28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2pPr>
            <a:lvl3pPr marL="114300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 2"/>
              <a:buChar char="Ý"/>
              <a:defRPr kumimoji="0" sz="24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3pPr>
            <a:lvl4pPr marL="1600200" indent="-228600" algn="l" rtl="0" eaLnBrk="1" latinLnBrk="1" hangingPunct="1">
              <a:spcBef>
                <a:spcPct val="20000"/>
              </a:spcBef>
              <a:buClr>
                <a:schemeClr val="accent5"/>
              </a:buClr>
              <a:buSzPct val="75000"/>
              <a:buFont typeface="Wingdings 2"/>
              <a:buChar char="×"/>
              <a:defRPr kumimoji="0" sz="22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4pPr>
            <a:lvl5pPr marL="2057400" indent="-22860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70000"/>
              <a:buFont typeface="Wingdings 2"/>
              <a:buChar char="Ð"/>
              <a:defRPr kumimoji="0" sz="2000" kern="1200">
                <a:solidFill>
                  <a:schemeClr val="tx1"/>
                </a:solidFill>
                <a:latin typeface="+mn-ea"/>
                <a:ea typeface="+mn-ea"/>
                <a:cs typeface="맑은 고딕"/>
              </a:defRPr>
            </a:lvl5pPr>
            <a:lvl6pPr marL="2514600" indent="-228600" algn="l" rtl="0" eaLnBrk="1" latinLnBrk="1" hangingPunct="1">
              <a:spcBef>
                <a:spcPct val="20000"/>
              </a:spcBef>
              <a:buClr>
                <a:schemeClr val="accent4">
                  <a:tint val="60000"/>
                </a:schemeClr>
              </a:buClr>
              <a:buSzPct val="60000"/>
              <a:buFont typeface="Wingdings 2"/>
              <a:buChar char="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latinLnBrk="1" hangingPunct="1">
              <a:spcBef>
                <a:spcPct val="20000"/>
              </a:spcBef>
              <a:buClr>
                <a:schemeClr val="tx2"/>
              </a:buClr>
              <a:buSzPct val="50000"/>
              <a:buFont typeface="Wingdings 2"/>
              <a:buChar char="Ý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latinLnBrk="1" hangingPunct="1">
              <a:spcBef>
                <a:spcPct val="20000"/>
              </a:spcBef>
              <a:buClr>
                <a:schemeClr val="accent3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latinLnBrk="1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50000"/>
              <a:buFont typeface="Wingdings 2"/>
              <a:buChar char="â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CAN</a:t>
            </a:r>
            <a:r>
              <a:rPr lang="ko-KR" altLang="en-US" sz="2400" dirty="0"/>
              <a:t>통신에서 실제로 주고 받는 </a:t>
            </a:r>
            <a:r>
              <a:rPr lang="en-US" altLang="ko-KR" sz="2400" dirty="0"/>
              <a:t>DATA</a:t>
            </a:r>
            <a:r>
              <a:rPr lang="ko-KR" altLang="en-US" sz="2400" dirty="0"/>
              <a:t>는 이 </a:t>
            </a:r>
            <a:r>
              <a:rPr lang="en-US" altLang="ko-KR" sz="2400" dirty="0"/>
              <a:t>MAIL BOX</a:t>
            </a:r>
            <a:r>
              <a:rPr lang="ko-KR" altLang="en-US" sz="2400" dirty="0"/>
              <a:t>에 저장되고 보내진다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MAIL BOX</a:t>
            </a:r>
            <a:r>
              <a:rPr lang="ko-KR" altLang="en-US" sz="2400" dirty="0"/>
              <a:t>는 각각의 </a:t>
            </a:r>
            <a:r>
              <a:rPr lang="en-US" altLang="ko-KR" sz="2400" dirty="0"/>
              <a:t>ID</a:t>
            </a:r>
            <a:r>
              <a:rPr lang="ko-KR" altLang="en-US" sz="2400" dirty="0"/>
              <a:t>가 </a:t>
            </a:r>
            <a:r>
              <a:rPr lang="en-US" altLang="ko-KR" sz="2400" dirty="0"/>
              <a:t>address</a:t>
            </a:r>
            <a:r>
              <a:rPr lang="ko-KR" altLang="en-US" sz="2400" dirty="0"/>
              <a:t>역할을 하여 특정 </a:t>
            </a:r>
            <a:r>
              <a:rPr lang="en-US" altLang="ko-KR" sz="2400"/>
              <a:t>mail box</a:t>
            </a:r>
            <a:r>
              <a:rPr lang="ko-KR" altLang="en-US" sz="2400" dirty="0"/>
              <a:t>의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송수신할 수 있다</a:t>
            </a: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Data</a:t>
            </a:r>
            <a:r>
              <a:rPr lang="ko-KR" altLang="en-US" sz="2400" dirty="0"/>
              <a:t>를 주고받는 방식은 </a:t>
            </a:r>
            <a:r>
              <a:rPr lang="en-US" altLang="ko-KR" sz="2400" dirty="0"/>
              <a:t>ID</a:t>
            </a:r>
            <a:r>
              <a:rPr lang="ko-KR" altLang="en-US" sz="2400" dirty="0"/>
              <a:t>와 </a:t>
            </a:r>
            <a:r>
              <a:rPr lang="en-US" altLang="ko-KR" sz="2400" dirty="0"/>
              <a:t>data</a:t>
            </a:r>
            <a:r>
              <a:rPr lang="ko-KR" altLang="en-US" sz="2400" dirty="0"/>
              <a:t>를 같이 송신하면 </a:t>
            </a:r>
            <a:r>
              <a:rPr lang="en-US" altLang="ko-KR" sz="2400" dirty="0"/>
              <a:t>slave</a:t>
            </a:r>
            <a:r>
              <a:rPr lang="ko-KR" altLang="en-US" sz="2400" dirty="0"/>
              <a:t>에서 </a:t>
            </a:r>
            <a:r>
              <a:rPr lang="en-US" altLang="ko-KR" sz="2400" dirty="0"/>
              <a:t>ID</a:t>
            </a:r>
            <a:r>
              <a:rPr lang="ko-KR" altLang="en-US" sz="2400" dirty="0"/>
              <a:t>를 체크하여 </a:t>
            </a:r>
            <a:r>
              <a:rPr lang="en-US" altLang="ko-KR" sz="2400" dirty="0"/>
              <a:t>ID</a:t>
            </a:r>
            <a:r>
              <a:rPr lang="ko-KR" altLang="en-US" sz="2400" dirty="0"/>
              <a:t>가 일치하면 </a:t>
            </a:r>
            <a:r>
              <a:rPr lang="en-US" altLang="ko-KR" sz="2400" dirty="0"/>
              <a:t>data</a:t>
            </a:r>
            <a:r>
              <a:rPr lang="ko-KR" altLang="en-US" sz="2400" dirty="0"/>
              <a:t>를 수신한다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3513575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시리얼통신의 기초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905694" y="2755334"/>
            <a:ext cx="5688632" cy="1512168"/>
            <a:chOff x="1079612" y="2780928"/>
            <a:chExt cx="5688632" cy="1512168"/>
          </a:xfrm>
        </p:grpSpPr>
        <p:sp>
          <p:nvSpPr>
            <p:cNvPr id="4" name="위로 구부러진 리본 3"/>
            <p:cNvSpPr/>
            <p:nvPr/>
          </p:nvSpPr>
          <p:spPr>
            <a:xfrm>
              <a:off x="1079612" y="2780928"/>
              <a:ext cx="5688632" cy="1512168"/>
            </a:xfrm>
            <a:prstGeom prst="ellipseRibbon2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11760" y="3068960"/>
              <a:ext cx="30243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b="1" dirty="0">
                  <a:solidFill>
                    <a:srgbClr val="C00000"/>
                  </a:solidFill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881726"/>
      </p:ext>
    </p:extLst>
  </p:cSld>
  <p:clrMapOvr>
    <a:masterClrMapping/>
  </p:clrMapOvr>
</p:sld>
</file>

<file path=ppt/theme/theme1.xml><?xml version="1.0" encoding="utf-8"?>
<a:theme xmlns:a="http://schemas.openxmlformats.org/drawingml/2006/main" name="New_3D01">
  <a:themeElements>
    <a:clrScheme name="3D01">
      <a:dk1>
        <a:sysClr val="windowText" lastClr="000000"/>
      </a:dk1>
      <a:lt1>
        <a:sysClr val="window" lastClr="FFFFFF"/>
      </a:lt1>
      <a:dk2>
        <a:srgbClr val="04617B"/>
      </a:dk2>
      <a:lt2>
        <a:srgbClr val="E3E9E5"/>
      </a:lt2>
      <a:accent1>
        <a:srgbClr val="088CDE"/>
      </a:accent1>
      <a:accent2>
        <a:srgbClr val="17C952"/>
      </a:accent2>
      <a:accent3>
        <a:srgbClr val="E16F4B"/>
      </a:accent3>
      <a:accent4>
        <a:srgbClr val="0FCBF1"/>
      </a:accent4>
      <a:accent5>
        <a:srgbClr val="9E7FF5"/>
      </a:accent5>
      <a:accent6>
        <a:srgbClr val="E29702"/>
      </a:accent6>
      <a:hlink>
        <a:srgbClr val="E2D700"/>
      </a:hlink>
      <a:folHlink>
        <a:srgbClr val="85DFD0"/>
      </a:folHlink>
    </a:clrScheme>
    <a:fontScheme name="3D01">
      <a:majorFont>
        <a:latin typeface="Franklin Gothic Demi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Jpan" typeface="HG丸ｺﾞｼｯｸM-PRO"/>
        <a:font script="Hang" typeface="맑은 고딕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TM10237556[[fn=3D 메탈 테마]]</Template>
  <TotalTime>1284</TotalTime>
  <Words>1946</Words>
  <Application>Microsoft Office PowerPoint</Application>
  <PresentationFormat>화면 슬라이드 쇼(4:3)</PresentationFormat>
  <Paragraphs>415</Paragraphs>
  <Slides>91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91</vt:i4>
      </vt:variant>
    </vt:vector>
  </HeadingPairs>
  <TitlesOfParts>
    <vt:vector size="105" baseType="lpstr">
      <vt:lpstr>AppleSDGothicNeo</vt:lpstr>
      <vt:lpstr>-apple-system</vt:lpstr>
      <vt:lpstr>se-nanumgothic</vt:lpstr>
      <vt:lpstr>Udemy Sans</vt:lpstr>
      <vt:lpstr>맑은 고딕</vt:lpstr>
      <vt:lpstr>Arial</vt:lpstr>
      <vt:lpstr>Calibri</vt:lpstr>
      <vt:lpstr>Calibri Light</vt:lpstr>
      <vt:lpstr>Franklin Gothic Book</vt:lpstr>
      <vt:lpstr>Franklin Gothic Demi</vt:lpstr>
      <vt:lpstr>Wingdings</vt:lpstr>
      <vt:lpstr>Wingdings 2</vt:lpstr>
      <vt:lpstr>New_3D01</vt:lpstr>
      <vt:lpstr>HDOfficeLightV0</vt:lpstr>
      <vt:lpstr>시리얼 통신 기초</vt:lpstr>
      <vt:lpstr>목차</vt:lpstr>
      <vt:lpstr>목차</vt:lpstr>
      <vt:lpstr>시리얼 통신의 개요</vt:lpstr>
      <vt:lpstr>시리얼 통신의 개요</vt:lpstr>
      <vt:lpstr>시리얼 통신의 개요</vt:lpstr>
      <vt:lpstr>UART</vt:lpstr>
      <vt:lpstr>트랜시버</vt:lpstr>
      <vt:lpstr>시리얼 포트 종류의 개념</vt:lpstr>
      <vt:lpstr>RS232C</vt:lpstr>
      <vt:lpstr>RS232C</vt:lpstr>
      <vt:lpstr>RS232C</vt:lpstr>
      <vt:lpstr>RS232C</vt:lpstr>
      <vt:lpstr>RS232C</vt:lpstr>
      <vt:lpstr>RS232C</vt:lpstr>
      <vt:lpstr>시리얼 통신의 종류와 비교</vt:lpstr>
      <vt:lpstr>RS422</vt:lpstr>
      <vt:lpstr>RS422</vt:lpstr>
      <vt:lpstr>RS422</vt:lpstr>
      <vt:lpstr>RS422</vt:lpstr>
      <vt:lpstr>RS485</vt:lpstr>
      <vt:lpstr>RS485</vt:lpstr>
      <vt:lpstr>RS485</vt:lpstr>
      <vt:lpstr>RS485</vt:lpstr>
      <vt:lpstr>RS485</vt:lpstr>
      <vt:lpstr>RS485</vt:lpstr>
      <vt:lpstr>RS485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SPI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I2C</vt:lpstr>
      <vt:lpstr>IC2와 SPI 요약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CAN</vt:lpstr>
      <vt:lpstr>시리얼통신의 기초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시리얼 통신 기초</dc:title>
  <dc:creator>Jinix</dc:creator>
  <cp:lastModifiedBy>Hwang Bradly</cp:lastModifiedBy>
  <cp:revision>145</cp:revision>
  <dcterms:created xsi:type="dcterms:W3CDTF">2014-10-30T06:22:36Z</dcterms:created>
  <dcterms:modified xsi:type="dcterms:W3CDTF">2024-01-05T06:26:53Z</dcterms:modified>
</cp:coreProperties>
</file>